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s/slide47.xml" ContentType="application/vnd.openxmlformats-officedocument.presentationml.slide+xml"/>
  <Override PartName="/ppt/slides/slide56.xml" ContentType="application/vnd.openxmlformats-officedocument.presentationml.slide+xml"/>
  <Override PartName="/ppt/slides/slide58.xml" ContentType="application/vnd.openxmlformats-officedocument.presentationml.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s/slide45.xml" ContentType="application/vnd.openxmlformats-officedocument.presentationml.slide+xml"/>
  <Override PartName="/ppt/slides/slide54.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slides/slide5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slides/slide50.xml" ContentType="application/vnd.openxmlformats-officedocument.presentationml.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docProps/custom.xml" ContentType="application/vnd.openxmlformats-officedocument.custom-properties+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49.xml" ContentType="application/vnd.openxmlformats-officedocument.presentationml.slide+xml"/>
  <Override PartName="/ppt/slides/slide59.xml" ContentType="application/vnd.openxmlformats-officedocument.presentationml.slide+xml"/>
  <Override PartName="/ppt/viewProps.xml" ContentType="application/vnd.openxmlformats-officedocument.presentationml.viewProps+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Default Extension="png" ContentType="image/png"/>
  <Default Extension="bin" ContentType="application/vnd.openxmlformats-officedocument.oleObject"/>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Layouts/slideLayout3.xml" ContentType="application/vnd.openxmlformats-officedocument.presentationml.slideLayout+xml"/>
  <Default Extension="jpeg" ContentType="image/jpeg"/>
  <Default Extension="emf" ContentType="image/x-emf"/>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Default Extension="vml" ContentType="application/vnd.openxmlformats-officedocument.vmlDrawing"/>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316" r:id="rId2"/>
    <p:sldId id="317" r:id="rId3"/>
    <p:sldId id="31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Lst>
  <p:sldSz cx="9144000" cy="5143500" type="screen16x9"/>
  <p:notesSz cx="9144000" cy="51435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94643" autoAdjust="0"/>
  </p:normalViewPr>
  <p:slideViewPr>
    <p:cSldViewPr>
      <p:cViewPr>
        <p:scale>
          <a:sx n="50" d="100"/>
          <a:sy n="50" d="100"/>
        </p:scale>
        <p:origin x="-1190" y="-259"/>
      </p:cViewPr>
      <p:guideLst>
        <p:guide orient="horz" pos="2880"/>
        <p:guide pos="2160"/>
      </p:guideLst>
    </p:cSldViewPr>
  </p:slideViewPr>
  <p:outlineViewPr>
    <p:cViewPr>
      <p:scale>
        <a:sx n="33" d="100"/>
        <a:sy n="33" d="100"/>
      </p:scale>
      <p:origin x="0" y="0"/>
    </p:cViewPr>
  </p:outlin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e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2321610" y="779297"/>
            <a:ext cx="4500778" cy="697230"/>
          </a:xfrm>
          <a:prstGeom prst="rect">
            <a:avLst/>
          </a:prstGeom>
        </p:spPr>
        <p:txBody>
          <a:bodyPr wrap="square" lIns="0" tIns="0" rIns="0" bIns="0">
            <a:spAutoFit/>
          </a:bodyPr>
          <a:lstStyle>
            <a:lvl1pPr>
              <a:defRPr sz="4400" b="0" i="0">
                <a:solidFill>
                  <a:schemeClr val="tx1"/>
                </a:solidFill>
                <a:latin typeface="Noto Sans CJK JP Regular"/>
                <a:cs typeface="Noto Sans CJK JP Regular"/>
              </a:defRPr>
            </a:lvl1pPr>
          </a:lstStyle>
          <a:p>
            <a:endParaRPr/>
          </a:p>
        </p:txBody>
      </p:sp>
      <p:sp>
        <p:nvSpPr>
          <p:cNvPr id="3" name="Holder 3"/>
          <p:cNvSpPr>
            <a:spLocks noGrp="1"/>
          </p:cNvSpPr>
          <p:nvPr>
            <p:ph type="subTitle" idx="4"/>
          </p:nvPr>
        </p:nvSpPr>
        <p:spPr>
          <a:xfrm>
            <a:off x="1371600" y="2880360"/>
            <a:ext cx="6400800" cy="1285875"/>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pPr/>
              <a:t>11/8/2018</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p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400" b="0" i="0">
                <a:solidFill>
                  <a:schemeClr val="tx1"/>
                </a:solidFill>
                <a:latin typeface="Noto Sans CJK JP Regular"/>
                <a:cs typeface="Noto Sans CJK JP Regular"/>
              </a:defRPr>
            </a:lvl1pPr>
          </a:lstStyle>
          <a:p>
            <a:endParaRPr/>
          </a:p>
        </p:txBody>
      </p:sp>
      <p:sp>
        <p:nvSpPr>
          <p:cNvPr id="3" name="Holder 3"/>
          <p:cNvSpPr>
            <a:spLocks noGrp="1"/>
          </p:cNvSpPr>
          <p:nvPr>
            <p:ph type="body" idx="1"/>
          </p:nvPr>
        </p:nvSpPr>
        <p:spPr/>
        <p:txBody>
          <a:bodyPr lIns="0" tIns="0" rIns="0" bIns="0"/>
          <a:lstStyle>
            <a:lvl1pPr>
              <a:defRPr sz="2400" b="0" i="0">
                <a:solidFill>
                  <a:schemeClr val="tx1"/>
                </a:solidFill>
                <a:latin typeface="Noto Sans CJK JP Regular"/>
                <a:cs typeface="Noto Sans CJK JP Regula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pPr/>
              <a:t>11/8/2018</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400" b="0" i="0">
                <a:solidFill>
                  <a:schemeClr val="tx1"/>
                </a:solidFill>
                <a:latin typeface="Noto Sans CJK JP Regular"/>
                <a:cs typeface="Noto Sans CJK JP Regular"/>
              </a:defRPr>
            </a:lvl1pPr>
          </a:lstStyle>
          <a:p>
            <a:endParaRPr/>
          </a:p>
        </p:txBody>
      </p:sp>
      <p:sp>
        <p:nvSpPr>
          <p:cNvPr id="3" name="Holder 3"/>
          <p:cNvSpPr>
            <a:spLocks noGrp="1"/>
          </p:cNvSpPr>
          <p:nvPr>
            <p:ph sz="half" idx="2"/>
          </p:nvPr>
        </p:nvSpPr>
        <p:spPr>
          <a:xfrm>
            <a:off x="457200" y="1183005"/>
            <a:ext cx="3977640" cy="339471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709160" y="1183005"/>
            <a:ext cx="3977640" cy="339471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pPr/>
              <a:t>11/8/2018</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400" b="0" i="0">
                <a:solidFill>
                  <a:schemeClr val="tx1"/>
                </a:solidFill>
                <a:latin typeface="Noto Sans CJK JP Regular"/>
                <a:cs typeface="Noto Sans CJK JP Regular"/>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pPr/>
              <a:t>11/8/2018</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pPr/>
              <a:t>11/8/2018</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0"/>
            <a:ext cx="9137650" cy="5137150"/>
          </a:xfrm>
          <a:custGeom>
            <a:avLst/>
            <a:gdLst/>
            <a:ahLst/>
            <a:cxnLst/>
            <a:rect l="l" t="t" r="r" b="b"/>
            <a:pathLst>
              <a:path w="9137650" h="5137150">
                <a:moveTo>
                  <a:pt x="0" y="6350"/>
                </a:moveTo>
                <a:lnTo>
                  <a:pt x="0" y="0"/>
                </a:lnTo>
                <a:lnTo>
                  <a:pt x="6350" y="0"/>
                </a:lnTo>
                <a:lnTo>
                  <a:pt x="0" y="6350"/>
                </a:lnTo>
                <a:close/>
              </a:path>
              <a:path w="9137650" h="5137150">
                <a:moveTo>
                  <a:pt x="6350" y="5130800"/>
                </a:moveTo>
                <a:lnTo>
                  <a:pt x="0" y="5124450"/>
                </a:lnTo>
                <a:lnTo>
                  <a:pt x="0" y="6350"/>
                </a:lnTo>
                <a:lnTo>
                  <a:pt x="6350" y="0"/>
                </a:lnTo>
                <a:lnTo>
                  <a:pt x="6350" y="5130800"/>
                </a:lnTo>
                <a:close/>
              </a:path>
              <a:path w="9137650" h="5137150">
                <a:moveTo>
                  <a:pt x="9124950" y="6350"/>
                </a:moveTo>
                <a:lnTo>
                  <a:pt x="6350" y="6350"/>
                </a:lnTo>
                <a:lnTo>
                  <a:pt x="6350" y="0"/>
                </a:lnTo>
                <a:lnTo>
                  <a:pt x="9124950" y="0"/>
                </a:lnTo>
                <a:lnTo>
                  <a:pt x="9124950" y="6350"/>
                </a:lnTo>
                <a:close/>
              </a:path>
              <a:path w="9137650" h="5137150">
                <a:moveTo>
                  <a:pt x="9124950" y="5130800"/>
                </a:moveTo>
                <a:lnTo>
                  <a:pt x="9124950" y="0"/>
                </a:lnTo>
                <a:lnTo>
                  <a:pt x="9131300" y="6350"/>
                </a:lnTo>
                <a:lnTo>
                  <a:pt x="9137650" y="6350"/>
                </a:lnTo>
                <a:lnTo>
                  <a:pt x="9137650" y="5124450"/>
                </a:lnTo>
                <a:lnTo>
                  <a:pt x="9131300" y="5124450"/>
                </a:lnTo>
                <a:lnTo>
                  <a:pt x="9124950" y="5130800"/>
                </a:lnTo>
                <a:close/>
              </a:path>
              <a:path w="9137650" h="5137150">
                <a:moveTo>
                  <a:pt x="9137650" y="6350"/>
                </a:moveTo>
                <a:lnTo>
                  <a:pt x="9131300" y="6350"/>
                </a:lnTo>
                <a:lnTo>
                  <a:pt x="9124950" y="0"/>
                </a:lnTo>
                <a:lnTo>
                  <a:pt x="9137650" y="0"/>
                </a:lnTo>
                <a:lnTo>
                  <a:pt x="9137650" y="6350"/>
                </a:lnTo>
                <a:close/>
              </a:path>
              <a:path w="9137650" h="5137150">
                <a:moveTo>
                  <a:pt x="9131300" y="5137150"/>
                </a:moveTo>
                <a:lnTo>
                  <a:pt x="0" y="5137150"/>
                </a:lnTo>
                <a:lnTo>
                  <a:pt x="0" y="5124450"/>
                </a:lnTo>
                <a:lnTo>
                  <a:pt x="6350" y="5130800"/>
                </a:lnTo>
                <a:lnTo>
                  <a:pt x="9137650" y="5130800"/>
                </a:lnTo>
                <a:lnTo>
                  <a:pt x="9137332" y="5132755"/>
                </a:lnTo>
                <a:lnTo>
                  <a:pt x="9136430" y="5134533"/>
                </a:lnTo>
                <a:lnTo>
                  <a:pt x="9135033" y="5135930"/>
                </a:lnTo>
                <a:lnTo>
                  <a:pt x="9133255" y="5136845"/>
                </a:lnTo>
                <a:lnTo>
                  <a:pt x="9131300" y="5137150"/>
                </a:lnTo>
                <a:close/>
              </a:path>
              <a:path w="9137650" h="5137150">
                <a:moveTo>
                  <a:pt x="9124950" y="5130800"/>
                </a:moveTo>
                <a:lnTo>
                  <a:pt x="6350" y="5130800"/>
                </a:lnTo>
                <a:lnTo>
                  <a:pt x="6350" y="5124450"/>
                </a:lnTo>
                <a:lnTo>
                  <a:pt x="9124950" y="5124450"/>
                </a:lnTo>
                <a:lnTo>
                  <a:pt x="9124950" y="5130800"/>
                </a:lnTo>
                <a:close/>
              </a:path>
              <a:path w="9137650" h="5137150">
                <a:moveTo>
                  <a:pt x="9137650" y="5130800"/>
                </a:moveTo>
                <a:lnTo>
                  <a:pt x="9124950" y="5130800"/>
                </a:lnTo>
                <a:lnTo>
                  <a:pt x="9131300" y="5124450"/>
                </a:lnTo>
                <a:lnTo>
                  <a:pt x="9137650" y="5124450"/>
                </a:lnTo>
                <a:lnTo>
                  <a:pt x="9137650" y="5130800"/>
                </a:lnTo>
                <a:close/>
              </a:path>
            </a:pathLst>
          </a:custGeom>
          <a:solidFill>
            <a:srgbClr val="000000"/>
          </a:solidFill>
        </p:spPr>
        <p:txBody>
          <a:bodyPr wrap="square" lIns="0" tIns="0" rIns="0" bIns="0" rtlCol="0"/>
          <a:lstStyle/>
          <a:p>
            <a:endParaRPr/>
          </a:p>
        </p:txBody>
      </p:sp>
      <p:sp>
        <p:nvSpPr>
          <p:cNvPr id="2" name="Holder 2"/>
          <p:cNvSpPr>
            <a:spLocks noGrp="1"/>
          </p:cNvSpPr>
          <p:nvPr>
            <p:ph type="title"/>
          </p:nvPr>
        </p:nvSpPr>
        <p:spPr>
          <a:xfrm>
            <a:off x="3999865" y="851306"/>
            <a:ext cx="1144270" cy="697230"/>
          </a:xfrm>
          <a:prstGeom prst="rect">
            <a:avLst/>
          </a:prstGeom>
        </p:spPr>
        <p:txBody>
          <a:bodyPr wrap="square" lIns="0" tIns="0" rIns="0" bIns="0">
            <a:spAutoFit/>
          </a:bodyPr>
          <a:lstStyle>
            <a:lvl1pPr>
              <a:defRPr sz="4400" b="0" i="0">
                <a:solidFill>
                  <a:schemeClr val="tx1"/>
                </a:solidFill>
                <a:latin typeface="Noto Sans CJK JP Regular"/>
                <a:cs typeface="Noto Sans CJK JP Regular"/>
              </a:defRPr>
            </a:lvl1pPr>
          </a:lstStyle>
          <a:p>
            <a:endParaRPr/>
          </a:p>
        </p:txBody>
      </p:sp>
      <p:sp>
        <p:nvSpPr>
          <p:cNvPr id="3" name="Holder 3"/>
          <p:cNvSpPr>
            <a:spLocks noGrp="1"/>
          </p:cNvSpPr>
          <p:nvPr>
            <p:ph type="body" idx="1"/>
          </p:nvPr>
        </p:nvSpPr>
        <p:spPr>
          <a:xfrm>
            <a:off x="535940" y="1231265"/>
            <a:ext cx="8159750" cy="1930400"/>
          </a:xfrm>
          <a:prstGeom prst="rect">
            <a:avLst/>
          </a:prstGeom>
        </p:spPr>
        <p:txBody>
          <a:bodyPr wrap="square" lIns="0" tIns="0" rIns="0" bIns="0">
            <a:spAutoFit/>
          </a:bodyPr>
          <a:lstStyle>
            <a:lvl1pPr>
              <a:defRPr sz="2400" b="0" i="0">
                <a:solidFill>
                  <a:schemeClr val="tx1"/>
                </a:solidFill>
                <a:latin typeface="Noto Sans CJK JP Regular"/>
                <a:cs typeface="Noto Sans CJK JP Regular"/>
              </a:defRPr>
            </a:lvl1pPr>
          </a:lstStyle>
          <a:p>
            <a:endParaRPr/>
          </a:p>
        </p:txBody>
      </p:sp>
      <p:sp>
        <p:nvSpPr>
          <p:cNvPr id="4" name="Holder 4"/>
          <p:cNvSpPr>
            <a:spLocks noGrp="1"/>
          </p:cNvSpPr>
          <p:nvPr>
            <p:ph type="ftr" sz="quarter" idx="5"/>
          </p:nvPr>
        </p:nvSpPr>
        <p:spPr>
          <a:xfrm>
            <a:off x="3108960" y="4783455"/>
            <a:ext cx="2926080" cy="257175"/>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457200" y="4783455"/>
            <a:ext cx="2103120" cy="257175"/>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pPr/>
              <a:t>11/8/2018</a:t>
            </a:fld>
            <a:endParaRPr lang="en-US"/>
          </a:p>
        </p:txBody>
      </p:sp>
      <p:sp>
        <p:nvSpPr>
          <p:cNvPr id="6" name="Holder 6"/>
          <p:cNvSpPr>
            <a:spLocks noGrp="1"/>
          </p:cNvSpPr>
          <p:nvPr>
            <p:ph type="sldNum" sz="quarter" idx="7"/>
          </p:nvPr>
        </p:nvSpPr>
        <p:spPr>
          <a:xfrm>
            <a:off x="6583680" y="4783455"/>
            <a:ext cx="2103120" cy="257175"/>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rPr/>
              <a:pPr/>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9144000" cy="5143500"/>
          </a:xfrm>
          <a:prstGeom prst="rect">
            <a:avLst/>
          </a:prstGeom>
          <a:blipFill>
            <a:blip r:embed="rId2" cstate="print"/>
            <a:stretch>
              <a:fillRect/>
            </a:stretch>
          </a:blipFill>
        </p:spPr>
        <p:txBody>
          <a:bodyPr wrap="square" lIns="0" tIns="0" rIns="0" bIns="0" rtlCol="0"/>
          <a:lstStyle/>
          <a:p>
            <a:endParaRPr/>
          </a:p>
        </p:txBody>
      </p:sp>
      <p:sp>
        <p:nvSpPr>
          <p:cNvPr id="6" name="矩形 5"/>
          <p:cNvSpPr/>
          <p:nvPr/>
        </p:nvSpPr>
        <p:spPr>
          <a:xfrm>
            <a:off x="0" y="1563637"/>
            <a:ext cx="9144000" cy="1728193"/>
          </a:xfrm>
          <a:prstGeom prst="rect">
            <a:avLst/>
          </a:prstGeom>
          <a:solidFill>
            <a:schemeClr val="bg1">
              <a:alpha val="30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sz="6600" b="1" spc="300" dirty="0">
              <a:latin typeface="微软雅黑" panose="020B0503020204020204" pitchFamily="34" charset="-122"/>
              <a:ea typeface="微软雅黑" panose="020B0503020204020204" pitchFamily="34" charset="-122"/>
            </a:endParaRPr>
          </a:p>
        </p:txBody>
      </p:sp>
      <p:sp>
        <p:nvSpPr>
          <p:cNvPr id="7" name="标题 1"/>
          <p:cNvSpPr txBox="1">
            <a:spLocks/>
          </p:cNvSpPr>
          <p:nvPr/>
        </p:nvSpPr>
        <p:spPr>
          <a:xfrm>
            <a:off x="685800" y="1566187"/>
            <a:ext cx="7772400" cy="1712764"/>
          </a:xfrm>
          <a:prstGeom prst="rect">
            <a:avLst/>
          </a:prstGeom>
        </p:spPr>
        <p:txBody>
          <a:bodyPr vert="horz" lIns="91440" tIns="45720" rIns="91440" bIns="45720" rtlCol="0" anchor="ctr">
            <a:normAutofit/>
          </a:bodyPr>
          <a:lstStyle/>
          <a:p>
            <a:pPr lvl="0" algn="ctr">
              <a:lnSpc>
                <a:spcPct val="120000"/>
              </a:lnSpc>
              <a:spcBef>
                <a:spcPct val="0"/>
              </a:spcBef>
              <a:spcAft>
                <a:spcPts val="600"/>
              </a:spcAft>
              <a:defRPr/>
            </a:pPr>
            <a:r>
              <a:rPr lang="zh-CN" altLang="en-US" sz="5200" dirty="0">
                <a:solidFill>
                  <a:schemeClr val="bg1"/>
                </a:solidFill>
                <a:latin typeface="黑体" pitchFamily="49" charset="-122"/>
                <a:ea typeface="黑体" pitchFamily="49" charset="-122"/>
                <a:cs typeface="+mj-cs"/>
              </a:rPr>
              <a:t>云计算原理与实践</a:t>
            </a:r>
            <a:r>
              <a:rPr kumimoji="0" lang="en-US" altLang="zh-CN" sz="4400" b="0" i="0" u="none" strike="noStrike" kern="1200" cap="none" spc="0" normalizeH="0" baseline="0" noProof="0" dirty="0">
                <a:ln>
                  <a:noFill/>
                </a:ln>
                <a:solidFill>
                  <a:schemeClr val="bg1"/>
                </a:solidFill>
                <a:effectLst/>
                <a:uLnTx/>
                <a:uFillTx/>
                <a:latin typeface="黑体" pitchFamily="49" charset="-122"/>
                <a:ea typeface="黑体" pitchFamily="49" charset="-122"/>
                <a:cs typeface="+mj-cs"/>
              </a:rPr>
              <a:t/>
            </a:r>
            <a:br>
              <a:rPr kumimoji="0" lang="en-US" altLang="zh-CN" sz="4400" b="0" i="0" u="none" strike="noStrike" kern="1200" cap="none" spc="0" normalizeH="0" baseline="0" noProof="0" dirty="0">
                <a:ln>
                  <a:noFill/>
                </a:ln>
                <a:solidFill>
                  <a:schemeClr val="bg1"/>
                </a:solidFill>
                <a:effectLst/>
                <a:uLnTx/>
                <a:uFillTx/>
                <a:latin typeface="黑体" pitchFamily="49" charset="-122"/>
                <a:ea typeface="黑体" pitchFamily="49" charset="-122"/>
                <a:cs typeface="+mj-cs"/>
              </a:rPr>
            </a:br>
            <a:r>
              <a:rPr lang="en-US" altLang="zh-CN" sz="3300" dirty="0">
                <a:solidFill>
                  <a:schemeClr val="bg1"/>
                </a:solidFill>
                <a:latin typeface="+mj-lt"/>
                <a:ea typeface="+mj-ea"/>
                <a:cs typeface="+mj-cs"/>
              </a:rPr>
              <a:t>Principles and Practice of Cloud Computing</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465580" y="272021"/>
            <a:ext cx="6211570" cy="634365"/>
          </a:xfrm>
          <a:prstGeom prst="rect">
            <a:avLst/>
          </a:prstGeom>
        </p:spPr>
        <p:txBody>
          <a:bodyPr vert="horz" wrap="square" lIns="0" tIns="12065" rIns="0" bIns="0" rtlCol="0">
            <a:spAutoFit/>
          </a:bodyPr>
          <a:lstStyle/>
          <a:p>
            <a:pPr marL="12700">
              <a:lnSpc>
                <a:spcPct val="100000"/>
              </a:lnSpc>
              <a:spcBef>
                <a:spcPts val="95"/>
              </a:spcBef>
              <a:tabLst>
                <a:tab pos="1626870" algn="l"/>
              </a:tabLst>
            </a:pPr>
            <a:r>
              <a:rPr sz="4000" spc="-5" dirty="0">
                <a:latin typeface="DejaVu Sans"/>
                <a:cs typeface="DejaVu Sans"/>
              </a:rPr>
              <a:t>7.1.3	</a:t>
            </a:r>
            <a:r>
              <a:rPr sz="4000" dirty="0"/>
              <a:t>云计算安全技术框</a:t>
            </a:r>
            <a:r>
              <a:rPr sz="4000" spc="-5" dirty="0"/>
              <a:t>架</a:t>
            </a:r>
            <a:endParaRPr sz="4000">
              <a:latin typeface="DejaVu Sans"/>
              <a:cs typeface="DejaVu Sans"/>
            </a:endParaRPr>
          </a:p>
        </p:txBody>
      </p:sp>
      <p:sp>
        <p:nvSpPr>
          <p:cNvPr id="4" name="object 4"/>
          <p:cNvSpPr/>
          <p:nvPr/>
        </p:nvSpPr>
        <p:spPr>
          <a:xfrm>
            <a:off x="2061972" y="1200150"/>
            <a:ext cx="5020056" cy="3453384"/>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465580" y="272021"/>
            <a:ext cx="6211570" cy="634365"/>
          </a:xfrm>
          <a:prstGeom prst="rect">
            <a:avLst/>
          </a:prstGeom>
        </p:spPr>
        <p:txBody>
          <a:bodyPr vert="horz" wrap="square" lIns="0" tIns="12065" rIns="0" bIns="0" rtlCol="0">
            <a:spAutoFit/>
          </a:bodyPr>
          <a:lstStyle/>
          <a:p>
            <a:pPr marL="12700">
              <a:lnSpc>
                <a:spcPct val="100000"/>
              </a:lnSpc>
              <a:spcBef>
                <a:spcPts val="95"/>
              </a:spcBef>
              <a:tabLst>
                <a:tab pos="1626870" algn="l"/>
              </a:tabLst>
            </a:pPr>
            <a:r>
              <a:rPr sz="4000" spc="-5" dirty="0">
                <a:latin typeface="DejaVu Sans"/>
                <a:cs typeface="DejaVu Sans"/>
              </a:rPr>
              <a:t>7.1.4	</a:t>
            </a:r>
            <a:r>
              <a:rPr sz="4000" dirty="0"/>
              <a:t>云计算安全关键技</a:t>
            </a:r>
            <a:r>
              <a:rPr sz="4000" spc="-5" dirty="0"/>
              <a:t>术</a:t>
            </a:r>
            <a:endParaRPr sz="4000">
              <a:latin typeface="DejaVu Sans"/>
              <a:cs typeface="DejaVu Sans"/>
            </a:endParaRPr>
          </a:p>
        </p:txBody>
      </p:sp>
      <p:sp>
        <p:nvSpPr>
          <p:cNvPr id="3" name="object 3"/>
          <p:cNvSpPr/>
          <p:nvPr/>
        </p:nvSpPr>
        <p:spPr>
          <a:xfrm>
            <a:off x="1386839" y="1847850"/>
            <a:ext cx="6275832" cy="1638300"/>
          </a:xfrm>
          <a:prstGeom prst="rect">
            <a:avLst/>
          </a:prstGeom>
          <a:blipFill>
            <a:blip r:embed="rId2" cstate="print"/>
            <a:stretch>
              <a:fillRect/>
            </a:stretch>
          </a:blipFill>
        </p:spPr>
        <p:txBody>
          <a:bodyPr wrap="square" lIns="0" tIns="0" rIns="0" bIns="0" rtlCol="0"/>
          <a:lstStyle/>
          <a:p>
            <a:endParaRPr/>
          </a:p>
        </p:txBody>
      </p:sp>
      <p:sp>
        <p:nvSpPr>
          <p:cNvPr id="4" name="object 4"/>
          <p:cNvSpPr txBox="1"/>
          <p:nvPr/>
        </p:nvSpPr>
        <p:spPr>
          <a:xfrm>
            <a:off x="2209800" y="3789153"/>
            <a:ext cx="4343400" cy="382797"/>
          </a:xfrm>
          <a:prstGeom prst="rect">
            <a:avLst/>
          </a:prstGeom>
        </p:spPr>
        <p:txBody>
          <a:bodyPr vert="horz" wrap="square" lIns="0" tIns="13335" rIns="0" bIns="0" rtlCol="0">
            <a:spAutoFit/>
          </a:bodyPr>
          <a:lstStyle/>
          <a:p>
            <a:pPr marL="12700">
              <a:lnSpc>
                <a:spcPct val="100000"/>
              </a:lnSpc>
              <a:spcBef>
                <a:spcPts val="105"/>
              </a:spcBef>
            </a:pPr>
            <a:r>
              <a:rPr sz="2400" dirty="0">
                <a:latin typeface="Noto Sans CJK JP Regular"/>
                <a:cs typeface="Noto Sans CJK JP Regular"/>
              </a:rPr>
              <a:t>图</a:t>
            </a:r>
            <a:r>
              <a:rPr sz="2400" spc="-5" dirty="0">
                <a:latin typeface="DejaVu Sans"/>
                <a:cs typeface="DejaVu Sans"/>
              </a:rPr>
              <a:t>7.2</a:t>
            </a:r>
            <a:r>
              <a:rPr sz="2400" spc="175" dirty="0">
                <a:latin typeface="DejaVu Sans"/>
                <a:cs typeface="DejaVu Sans"/>
              </a:rPr>
              <a:t> </a:t>
            </a:r>
            <a:r>
              <a:rPr sz="2400" dirty="0">
                <a:latin typeface="Noto Sans CJK JP Regular"/>
                <a:cs typeface="Noto Sans CJK JP Regular"/>
              </a:rPr>
              <a:t>云安全与保障的技术体</a:t>
            </a:r>
            <a:r>
              <a:rPr sz="2400" spc="5" dirty="0">
                <a:latin typeface="Noto Sans CJK JP Regular"/>
                <a:cs typeface="Noto Sans CJK JP Regular"/>
              </a:rPr>
              <a:t>系</a:t>
            </a:r>
            <a:endParaRPr sz="2400">
              <a:latin typeface="Noto Sans CJK JP Regular"/>
              <a:cs typeface="Noto Sans CJK JP Regul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019300" y="272021"/>
            <a:ext cx="5104765" cy="634365"/>
          </a:xfrm>
          <a:prstGeom prst="rect">
            <a:avLst/>
          </a:prstGeom>
        </p:spPr>
        <p:txBody>
          <a:bodyPr vert="horz" wrap="square" lIns="0" tIns="12065" rIns="0" bIns="0" rtlCol="0">
            <a:spAutoFit/>
          </a:bodyPr>
          <a:lstStyle/>
          <a:p>
            <a:pPr marL="12700">
              <a:lnSpc>
                <a:spcPct val="100000"/>
              </a:lnSpc>
              <a:spcBef>
                <a:spcPts val="95"/>
              </a:spcBef>
            </a:pPr>
            <a:r>
              <a:rPr sz="4000" dirty="0"/>
              <a:t>云计算安全需求的重</a:t>
            </a:r>
            <a:r>
              <a:rPr sz="4000" spc="-5" dirty="0"/>
              <a:t>点</a:t>
            </a:r>
            <a:endParaRPr sz="4000"/>
          </a:p>
        </p:txBody>
      </p:sp>
      <p:sp>
        <p:nvSpPr>
          <p:cNvPr id="3" name="object 3"/>
          <p:cNvSpPr txBox="1"/>
          <p:nvPr/>
        </p:nvSpPr>
        <p:spPr>
          <a:xfrm>
            <a:off x="456565" y="1128521"/>
            <a:ext cx="3162935" cy="2585720"/>
          </a:xfrm>
          <a:prstGeom prst="rect">
            <a:avLst/>
          </a:prstGeom>
        </p:spPr>
        <p:txBody>
          <a:bodyPr vert="horz" wrap="square" lIns="0" tIns="73660" rIns="0" bIns="0" rtlCol="0">
            <a:spAutoFit/>
          </a:bodyPr>
          <a:lstStyle/>
          <a:p>
            <a:pPr marL="355600" indent="-342900">
              <a:lnSpc>
                <a:spcPct val="100000"/>
              </a:lnSpc>
              <a:spcBef>
                <a:spcPts val="580"/>
              </a:spcBef>
              <a:buFont typeface="DejaVu Sans"/>
              <a:buChar char="•"/>
              <a:tabLst>
                <a:tab pos="354965" algn="l"/>
                <a:tab pos="355600" algn="l"/>
              </a:tabLst>
            </a:pPr>
            <a:r>
              <a:rPr sz="2000" dirty="0">
                <a:latin typeface="Noto Sans CJK JP Regular"/>
                <a:cs typeface="Noto Sans CJK JP Regular"/>
              </a:rPr>
              <a:t>可信访问控</a:t>
            </a:r>
            <a:r>
              <a:rPr sz="2000" spc="5" dirty="0">
                <a:latin typeface="Noto Sans CJK JP Regular"/>
                <a:cs typeface="Noto Sans CJK JP Regular"/>
              </a:rPr>
              <a:t>制</a:t>
            </a:r>
            <a:endParaRPr sz="2000">
              <a:latin typeface="Noto Sans CJK JP Regular"/>
              <a:cs typeface="Noto Sans CJK JP Regular"/>
            </a:endParaRPr>
          </a:p>
          <a:p>
            <a:pPr marL="355600" indent="-342900">
              <a:lnSpc>
                <a:spcPct val="100000"/>
              </a:lnSpc>
              <a:spcBef>
                <a:spcPts val="480"/>
              </a:spcBef>
              <a:buFont typeface="DejaVu Sans"/>
              <a:buChar char="•"/>
              <a:tabLst>
                <a:tab pos="354965" algn="l"/>
                <a:tab pos="355600" algn="l"/>
              </a:tabLst>
            </a:pPr>
            <a:r>
              <a:rPr sz="2000" dirty="0">
                <a:latin typeface="Noto Sans CJK JP Regular"/>
                <a:cs typeface="Noto Sans CJK JP Regular"/>
              </a:rPr>
              <a:t>密文检索与处</a:t>
            </a:r>
            <a:r>
              <a:rPr sz="2000" spc="5" dirty="0">
                <a:latin typeface="Noto Sans CJK JP Regular"/>
                <a:cs typeface="Noto Sans CJK JP Regular"/>
              </a:rPr>
              <a:t>理</a:t>
            </a:r>
            <a:endParaRPr sz="2000">
              <a:latin typeface="Noto Sans CJK JP Regular"/>
              <a:cs typeface="Noto Sans CJK JP Regular"/>
            </a:endParaRPr>
          </a:p>
          <a:p>
            <a:pPr marL="355600" indent="-342900">
              <a:lnSpc>
                <a:spcPct val="100000"/>
              </a:lnSpc>
              <a:spcBef>
                <a:spcPts val="480"/>
              </a:spcBef>
              <a:buFont typeface="DejaVu Sans"/>
              <a:buChar char="•"/>
              <a:tabLst>
                <a:tab pos="354965" algn="l"/>
                <a:tab pos="355600" algn="l"/>
              </a:tabLst>
            </a:pPr>
            <a:r>
              <a:rPr sz="2000" dirty="0">
                <a:latin typeface="Noto Sans CJK JP Regular"/>
                <a:cs typeface="Noto Sans CJK JP Regular"/>
              </a:rPr>
              <a:t>数据存在与可使用性证</a:t>
            </a:r>
            <a:r>
              <a:rPr sz="2000" spc="5" dirty="0">
                <a:latin typeface="Noto Sans CJK JP Regular"/>
                <a:cs typeface="Noto Sans CJK JP Regular"/>
              </a:rPr>
              <a:t>明</a:t>
            </a:r>
            <a:endParaRPr sz="2000">
              <a:latin typeface="Noto Sans CJK JP Regular"/>
              <a:cs typeface="Noto Sans CJK JP Regular"/>
            </a:endParaRPr>
          </a:p>
          <a:p>
            <a:pPr marL="355600" indent="-342900">
              <a:lnSpc>
                <a:spcPct val="100000"/>
              </a:lnSpc>
              <a:spcBef>
                <a:spcPts val="480"/>
              </a:spcBef>
              <a:buFont typeface="DejaVu Sans"/>
              <a:buChar char="•"/>
              <a:tabLst>
                <a:tab pos="354965" algn="l"/>
                <a:tab pos="355600" algn="l"/>
              </a:tabLst>
            </a:pPr>
            <a:r>
              <a:rPr sz="2000" dirty="0">
                <a:latin typeface="Noto Sans CJK JP Regular"/>
                <a:cs typeface="Noto Sans CJK JP Regular"/>
              </a:rPr>
              <a:t>数据隐私保</a:t>
            </a:r>
            <a:r>
              <a:rPr sz="2000" spc="5" dirty="0">
                <a:latin typeface="Noto Sans CJK JP Regular"/>
                <a:cs typeface="Noto Sans CJK JP Regular"/>
              </a:rPr>
              <a:t>护</a:t>
            </a:r>
            <a:endParaRPr sz="2000">
              <a:latin typeface="Noto Sans CJK JP Regular"/>
              <a:cs typeface="Noto Sans CJK JP Regular"/>
            </a:endParaRPr>
          </a:p>
          <a:p>
            <a:pPr marL="355600" indent="-342900">
              <a:lnSpc>
                <a:spcPct val="100000"/>
              </a:lnSpc>
              <a:spcBef>
                <a:spcPts val="480"/>
              </a:spcBef>
              <a:buFont typeface="DejaVu Sans"/>
              <a:buChar char="•"/>
              <a:tabLst>
                <a:tab pos="354965" algn="l"/>
                <a:tab pos="355600" algn="l"/>
              </a:tabLst>
            </a:pPr>
            <a:r>
              <a:rPr sz="2000" dirty="0">
                <a:latin typeface="Noto Sans CJK JP Regular"/>
                <a:cs typeface="Noto Sans CJK JP Regular"/>
              </a:rPr>
              <a:t>虚拟安全技</a:t>
            </a:r>
            <a:r>
              <a:rPr sz="2000" spc="5" dirty="0">
                <a:latin typeface="Noto Sans CJK JP Regular"/>
                <a:cs typeface="Noto Sans CJK JP Regular"/>
              </a:rPr>
              <a:t>术</a:t>
            </a:r>
            <a:endParaRPr sz="2000">
              <a:latin typeface="Noto Sans CJK JP Regular"/>
              <a:cs typeface="Noto Sans CJK JP Regular"/>
            </a:endParaRPr>
          </a:p>
          <a:p>
            <a:pPr marL="355600" indent="-342900">
              <a:lnSpc>
                <a:spcPct val="100000"/>
              </a:lnSpc>
              <a:spcBef>
                <a:spcPts val="480"/>
              </a:spcBef>
              <a:buFont typeface="DejaVu Sans"/>
              <a:buChar char="•"/>
              <a:tabLst>
                <a:tab pos="354965" algn="l"/>
                <a:tab pos="355600" algn="l"/>
              </a:tabLst>
            </a:pPr>
            <a:r>
              <a:rPr sz="2000" dirty="0">
                <a:latin typeface="Noto Sans CJK JP Regular"/>
                <a:cs typeface="Noto Sans CJK JP Regular"/>
              </a:rPr>
              <a:t>云资源访问控</a:t>
            </a:r>
            <a:r>
              <a:rPr sz="2000" spc="5" dirty="0">
                <a:latin typeface="Noto Sans CJK JP Regular"/>
                <a:cs typeface="Noto Sans CJK JP Regular"/>
              </a:rPr>
              <a:t>制</a:t>
            </a:r>
            <a:endParaRPr sz="2000">
              <a:latin typeface="Noto Sans CJK JP Regular"/>
              <a:cs typeface="Noto Sans CJK JP Regular"/>
            </a:endParaRPr>
          </a:p>
          <a:p>
            <a:pPr marL="355600" indent="-342900">
              <a:lnSpc>
                <a:spcPct val="100000"/>
              </a:lnSpc>
              <a:spcBef>
                <a:spcPts val="480"/>
              </a:spcBef>
              <a:buFont typeface="DejaVu Sans"/>
              <a:buChar char="•"/>
              <a:tabLst>
                <a:tab pos="354965" algn="l"/>
                <a:tab pos="355600" algn="l"/>
              </a:tabLst>
            </a:pPr>
            <a:r>
              <a:rPr sz="2000" dirty="0">
                <a:latin typeface="Noto Sans CJK JP Regular"/>
                <a:cs typeface="Noto Sans CJK JP Regular"/>
              </a:rPr>
              <a:t>可信云计</a:t>
            </a:r>
            <a:r>
              <a:rPr sz="2000" spc="5" dirty="0">
                <a:latin typeface="Noto Sans CJK JP Regular"/>
                <a:cs typeface="Noto Sans CJK JP Regular"/>
              </a:rPr>
              <a:t>算</a:t>
            </a:r>
            <a:endParaRPr sz="2000">
              <a:latin typeface="Noto Sans CJK JP Regular"/>
              <a:cs typeface="Noto Sans CJK JP Regul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724150" y="272021"/>
            <a:ext cx="3695065" cy="634365"/>
          </a:xfrm>
          <a:prstGeom prst="rect">
            <a:avLst/>
          </a:prstGeom>
        </p:spPr>
        <p:txBody>
          <a:bodyPr vert="horz" wrap="square" lIns="0" tIns="12065" rIns="0" bIns="0" rtlCol="0">
            <a:spAutoFit/>
          </a:bodyPr>
          <a:lstStyle/>
          <a:p>
            <a:pPr marL="12700">
              <a:lnSpc>
                <a:spcPct val="100000"/>
              </a:lnSpc>
              <a:spcBef>
                <a:spcPts val="95"/>
              </a:spcBef>
              <a:tabLst>
                <a:tab pos="1142365" algn="l"/>
              </a:tabLst>
            </a:pPr>
            <a:r>
              <a:rPr sz="4000" spc="-5" dirty="0">
                <a:latin typeface="DejaVu Sans"/>
                <a:cs typeface="DejaVu Sans"/>
              </a:rPr>
              <a:t>7.2	</a:t>
            </a:r>
            <a:r>
              <a:rPr sz="4000" dirty="0"/>
              <a:t>虚拟机安</a:t>
            </a:r>
            <a:r>
              <a:rPr sz="4000" spc="-5" dirty="0"/>
              <a:t>全</a:t>
            </a:r>
            <a:endParaRPr sz="4000">
              <a:latin typeface="DejaVu Sans"/>
              <a:cs typeface="DejaVu Sans"/>
            </a:endParaRPr>
          </a:p>
        </p:txBody>
      </p:sp>
      <p:sp>
        <p:nvSpPr>
          <p:cNvPr id="3" name="object 3"/>
          <p:cNvSpPr txBox="1"/>
          <p:nvPr/>
        </p:nvSpPr>
        <p:spPr>
          <a:xfrm>
            <a:off x="535940" y="1133601"/>
            <a:ext cx="5380990" cy="1779905"/>
          </a:xfrm>
          <a:prstGeom prst="rect">
            <a:avLst/>
          </a:prstGeom>
        </p:spPr>
        <p:txBody>
          <a:bodyPr vert="horz" wrap="square" lIns="0" tIns="109855" rIns="0" bIns="0" rtlCol="0">
            <a:spAutoFit/>
          </a:bodyPr>
          <a:lstStyle/>
          <a:p>
            <a:pPr marL="1303655" lvl="2" indent="-1290955">
              <a:lnSpc>
                <a:spcPct val="100000"/>
              </a:lnSpc>
              <a:spcBef>
                <a:spcPts val="865"/>
              </a:spcBef>
              <a:buFont typeface="DejaVu Sans"/>
              <a:buAutoNum type="arabicPeriod"/>
              <a:tabLst>
                <a:tab pos="1303020" algn="l"/>
                <a:tab pos="1303655" algn="l"/>
              </a:tabLst>
            </a:pPr>
            <a:r>
              <a:rPr sz="3200" dirty="0">
                <a:latin typeface="Noto Sans CJK JP Regular"/>
                <a:cs typeface="Noto Sans CJK JP Regular"/>
              </a:rPr>
              <a:t>虚拟化软件栈安全威</a:t>
            </a:r>
            <a:r>
              <a:rPr sz="3200" spc="5" dirty="0">
                <a:latin typeface="Noto Sans CJK JP Regular"/>
                <a:cs typeface="Noto Sans CJK JP Regular"/>
              </a:rPr>
              <a:t>胁</a:t>
            </a:r>
            <a:endParaRPr sz="3200">
              <a:latin typeface="Noto Sans CJK JP Regular"/>
              <a:cs typeface="Noto Sans CJK JP Regular"/>
            </a:endParaRPr>
          </a:p>
          <a:p>
            <a:pPr marL="1303655" lvl="2" indent="-1290955">
              <a:lnSpc>
                <a:spcPct val="100000"/>
              </a:lnSpc>
              <a:spcBef>
                <a:spcPts val="765"/>
              </a:spcBef>
              <a:buFont typeface="DejaVu Sans"/>
              <a:buAutoNum type="arabicPeriod"/>
              <a:tabLst>
                <a:tab pos="1303020" algn="l"/>
                <a:tab pos="1303655" algn="l"/>
              </a:tabLst>
            </a:pPr>
            <a:r>
              <a:rPr sz="3200" dirty="0">
                <a:latin typeface="Noto Sans CJK JP Regular"/>
                <a:cs typeface="Noto Sans CJK JP Regular"/>
              </a:rPr>
              <a:t>虚拟化软件栈安全防</a:t>
            </a:r>
            <a:r>
              <a:rPr sz="3200" spc="5" dirty="0">
                <a:latin typeface="Noto Sans CJK JP Regular"/>
                <a:cs typeface="Noto Sans CJK JP Regular"/>
              </a:rPr>
              <a:t>御</a:t>
            </a:r>
            <a:endParaRPr sz="3200">
              <a:latin typeface="Noto Sans CJK JP Regular"/>
              <a:cs typeface="Noto Sans CJK JP Regular"/>
            </a:endParaRPr>
          </a:p>
          <a:p>
            <a:pPr marL="1303655" lvl="2" indent="-1290955">
              <a:lnSpc>
                <a:spcPct val="100000"/>
              </a:lnSpc>
              <a:spcBef>
                <a:spcPts val="765"/>
              </a:spcBef>
              <a:buFont typeface="DejaVu Sans"/>
              <a:buAutoNum type="arabicPeriod"/>
              <a:tabLst>
                <a:tab pos="1303020" algn="l"/>
                <a:tab pos="1303655" algn="l"/>
              </a:tabLst>
            </a:pPr>
            <a:r>
              <a:rPr sz="3200" dirty="0">
                <a:latin typeface="Noto Sans CJK JP Regular"/>
                <a:cs typeface="Noto Sans CJK JP Regular"/>
              </a:rPr>
              <a:t>虚拟化安全总</a:t>
            </a:r>
            <a:r>
              <a:rPr sz="3200" spc="5" dirty="0">
                <a:latin typeface="Noto Sans CJK JP Regular"/>
                <a:cs typeface="Noto Sans CJK JP Regular"/>
              </a:rPr>
              <a:t>结</a:t>
            </a:r>
            <a:endParaRPr sz="3200">
              <a:latin typeface="Noto Sans CJK JP Regular"/>
              <a:cs typeface="Noto Sans CJK JP Regul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211580" y="272021"/>
            <a:ext cx="6719570" cy="634365"/>
          </a:xfrm>
          <a:prstGeom prst="rect">
            <a:avLst/>
          </a:prstGeom>
        </p:spPr>
        <p:txBody>
          <a:bodyPr vert="horz" wrap="square" lIns="0" tIns="12065" rIns="0" bIns="0" rtlCol="0">
            <a:spAutoFit/>
          </a:bodyPr>
          <a:lstStyle/>
          <a:p>
            <a:pPr marL="12700">
              <a:lnSpc>
                <a:spcPct val="100000"/>
              </a:lnSpc>
              <a:spcBef>
                <a:spcPts val="95"/>
              </a:spcBef>
              <a:tabLst>
                <a:tab pos="1626870" algn="l"/>
              </a:tabLst>
            </a:pPr>
            <a:r>
              <a:rPr sz="4000" spc="-5" dirty="0">
                <a:latin typeface="DejaVu Sans"/>
                <a:cs typeface="DejaVu Sans"/>
              </a:rPr>
              <a:t>7.2.1	</a:t>
            </a:r>
            <a:r>
              <a:rPr sz="4000" dirty="0"/>
              <a:t>虚拟化软件栈安全威</a:t>
            </a:r>
            <a:r>
              <a:rPr sz="4000" spc="-5" dirty="0"/>
              <a:t>胁</a:t>
            </a:r>
            <a:endParaRPr sz="4000">
              <a:latin typeface="DejaVu Sans"/>
              <a:cs typeface="DejaVu Sans"/>
            </a:endParaRPr>
          </a:p>
        </p:txBody>
      </p:sp>
      <p:sp>
        <p:nvSpPr>
          <p:cNvPr id="3" name="object 3"/>
          <p:cNvSpPr txBox="1"/>
          <p:nvPr/>
        </p:nvSpPr>
        <p:spPr>
          <a:xfrm>
            <a:off x="535940" y="1133601"/>
            <a:ext cx="2316480" cy="1779905"/>
          </a:xfrm>
          <a:prstGeom prst="rect">
            <a:avLst/>
          </a:prstGeom>
        </p:spPr>
        <p:txBody>
          <a:bodyPr vert="horz" wrap="square" lIns="0" tIns="109855" rIns="0" bIns="0" rtlCol="0">
            <a:spAutoFit/>
          </a:bodyPr>
          <a:lstStyle/>
          <a:p>
            <a:pPr marL="12700">
              <a:lnSpc>
                <a:spcPct val="100000"/>
              </a:lnSpc>
              <a:spcBef>
                <a:spcPts val="865"/>
              </a:spcBef>
            </a:pPr>
            <a:r>
              <a:rPr sz="3200" spc="-5" dirty="0">
                <a:latin typeface="DejaVu Sans"/>
                <a:cs typeface="DejaVu Sans"/>
              </a:rPr>
              <a:t>1</a:t>
            </a:r>
            <a:r>
              <a:rPr sz="3200" dirty="0">
                <a:latin typeface="Noto Sans CJK JP Regular"/>
                <a:cs typeface="Noto Sans CJK JP Regular"/>
              </a:rPr>
              <a:t>．攻击来</a:t>
            </a:r>
            <a:r>
              <a:rPr sz="3200" spc="5" dirty="0">
                <a:latin typeface="Noto Sans CJK JP Regular"/>
                <a:cs typeface="Noto Sans CJK JP Regular"/>
              </a:rPr>
              <a:t>源</a:t>
            </a:r>
            <a:endParaRPr sz="3200">
              <a:latin typeface="Noto Sans CJK JP Regular"/>
              <a:cs typeface="Noto Sans CJK JP Regular"/>
            </a:endParaRPr>
          </a:p>
          <a:p>
            <a:pPr marL="12700">
              <a:lnSpc>
                <a:spcPct val="100000"/>
              </a:lnSpc>
              <a:spcBef>
                <a:spcPts val="765"/>
              </a:spcBef>
            </a:pPr>
            <a:r>
              <a:rPr sz="3200" spc="-5" dirty="0">
                <a:latin typeface="DejaVu Sans"/>
                <a:cs typeface="DejaVu Sans"/>
              </a:rPr>
              <a:t>2</a:t>
            </a:r>
            <a:r>
              <a:rPr sz="3200" dirty="0">
                <a:latin typeface="Noto Sans CJK JP Regular"/>
                <a:cs typeface="Noto Sans CJK JP Regular"/>
              </a:rPr>
              <a:t>．安全威</a:t>
            </a:r>
            <a:r>
              <a:rPr sz="3200" spc="5" dirty="0">
                <a:latin typeface="Noto Sans CJK JP Regular"/>
                <a:cs typeface="Noto Sans CJK JP Regular"/>
              </a:rPr>
              <a:t>胁</a:t>
            </a:r>
            <a:endParaRPr sz="3200">
              <a:latin typeface="Noto Sans CJK JP Regular"/>
              <a:cs typeface="Noto Sans CJK JP Regular"/>
            </a:endParaRPr>
          </a:p>
          <a:p>
            <a:pPr marL="12700">
              <a:lnSpc>
                <a:spcPct val="100000"/>
              </a:lnSpc>
              <a:spcBef>
                <a:spcPts val="765"/>
              </a:spcBef>
            </a:pPr>
            <a:r>
              <a:rPr sz="3200" spc="-5" dirty="0">
                <a:latin typeface="DejaVu Sans"/>
                <a:cs typeface="DejaVu Sans"/>
              </a:rPr>
              <a:t>3</a:t>
            </a:r>
            <a:r>
              <a:rPr sz="3200" dirty="0">
                <a:latin typeface="Noto Sans CJK JP Regular"/>
                <a:cs typeface="Noto Sans CJK JP Regular"/>
              </a:rPr>
              <a:t>．攻击方</a:t>
            </a:r>
            <a:r>
              <a:rPr sz="3200" spc="5" dirty="0">
                <a:latin typeface="Noto Sans CJK JP Regular"/>
                <a:cs typeface="Noto Sans CJK JP Regular"/>
              </a:rPr>
              <a:t>式</a:t>
            </a:r>
            <a:endParaRPr sz="3200">
              <a:latin typeface="Noto Sans CJK JP Regular"/>
              <a:cs typeface="Noto Sans CJK JP Regul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127375" y="272021"/>
            <a:ext cx="2887980" cy="634365"/>
          </a:xfrm>
          <a:prstGeom prst="rect">
            <a:avLst/>
          </a:prstGeom>
        </p:spPr>
        <p:txBody>
          <a:bodyPr vert="horz" wrap="square" lIns="0" tIns="12065" rIns="0" bIns="0" rtlCol="0">
            <a:spAutoFit/>
          </a:bodyPr>
          <a:lstStyle/>
          <a:p>
            <a:pPr marL="12700">
              <a:lnSpc>
                <a:spcPct val="100000"/>
              </a:lnSpc>
              <a:spcBef>
                <a:spcPts val="95"/>
              </a:spcBef>
            </a:pPr>
            <a:r>
              <a:rPr sz="4000" spc="-5" dirty="0">
                <a:latin typeface="DejaVu Sans"/>
                <a:cs typeface="DejaVu Sans"/>
              </a:rPr>
              <a:t>1</a:t>
            </a:r>
            <a:r>
              <a:rPr sz="4000" dirty="0"/>
              <a:t>．攻击来</a:t>
            </a:r>
            <a:r>
              <a:rPr sz="4000" spc="-5" dirty="0"/>
              <a:t>源</a:t>
            </a:r>
            <a:endParaRPr sz="4000">
              <a:latin typeface="DejaVu Sans"/>
              <a:cs typeface="DejaVu Sans"/>
            </a:endParaRPr>
          </a:p>
        </p:txBody>
      </p:sp>
      <p:sp>
        <p:nvSpPr>
          <p:cNvPr id="3" name="object 3"/>
          <p:cNvSpPr/>
          <p:nvPr/>
        </p:nvSpPr>
        <p:spPr>
          <a:xfrm>
            <a:off x="1623060" y="1276350"/>
            <a:ext cx="5844540" cy="3505200"/>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127375" y="272021"/>
            <a:ext cx="2887980" cy="634365"/>
          </a:xfrm>
          <a:prstGeom prst="rect">
            <a:avLst/>
          </a:prstGeom>
        </p:spPr>
        <p:txBody>
          <a:bodyPr vert="horz" wrap="square" lIns="0" tIns="12065" rIns="0" bIns="0" rtlCol="0">
            <a:spAutoFit/>
          </a:bodyPr>
          <a:lstStyle/>
          <a:p>
            <a:pPr marL="12700">
              <a:lnSpc>
                <a:spcPct val="100000"/>
              </a:lnSpc>
              <a:spcBef>
                <a:spcPts val="95"/>
              </a:spcBef>
            </a:pPr>
            <a:r>
              <a:rPr sz="4000" spc="-5" dirty="0">
                <a:latin typeface="DejaVu Sans"/>
                <a:cs typeface="DejaVu Sans"/>
              </a:rPr>
              <a:t>2</a:t>
            </a:r>
            <a:r>
              <a:rPr sz="4000" dirty="0"/>
              <a:t>．安全威</a:t>
            </a:r>
            <a:r>
              <a:rPr sz="4000" spc="-5" dirty="0"/>
              <a:t>胁</a:t>
            </a:r>
            <a:endParaRPr sz="4000">
              <a:latin typeface="DejaVu Sans"/>
              <a:cs typeface="DejaVu Sans"/>
            </a:endParaRPr>
          </a:p>
        </p:txBody>
      </p:sp>
      <p:sp>
        <p:nvSpPr>
          <p:cNvPr id="3" name="object 3"/>
          <p:cNvSpPr txBox="1"/>
          <p:nvPr/>
        </p:nvSpPr>
        <p:spPr>
          <a:xfrm>
            <a:off x="535940" y="1171067"/>
            <a:ext cx="5737225" cy="2585720"/>
          </a:xfrm>
          <a:prstGeom prst="rect">
            <a:avLst/>
          </a:prstGeom>
        </p:spPr>
        <p:txBody>
          <a:bodyPr vert="horz" wrap="square" lIns="0" tIns="73025" rIns="0" bIns="0" rtlCol="0">
            <a:spAutoFit/>
          </a:bodyPr>
          <a:lstStyle/>
          <a:p>
            <a:pPr marL="355600" indent="-342900">
              <a:lnSpc>
                <a:spcPct val="100000"/>
              </a:lnSpc>
              <a:spcBef>
                <a:spcPts val="575"/>
              </a:spcBef>
              <a:buFont typeface="DejaVu Sans"/>
              <a:buChar char="•"/>
              <a:tabLst>
                <a:tab pos="354965" algn="l"/>
                <a:tab pos="355600" algn="l"/>
              </a:tabLst>
            </a:pPr>
            <a:r>
              <a:rPr sz="2000" dirty="0">
                <a:latin typeface="Noto Sans CJK JP Regular"/>
                <a:cs typeface="Noto Sans CJK JP Regular"/>
              </a:rPr>
              <a:t>威胁</a:t>
            </a:r>
            <a:r>
              <a:rPr sz="2000" spc="-5" dirty="0">
                <a:latin typeface="DejaVu Sans"/>
                <a:cs typeface="DejaVu Sans"/>
              </a:rPr>
              <a:t>1</a:t>
            </a:r>
            <a:r>
              <a:rPr sz="2000" spc="-5" dirty="0">
                <a:latin typeface="Noto Sans CJK JP Regular"/>
                <a:cs typeface="Noto Sans CJK JP Regular"/>
              </a:rPr>
              <a:t>：</a:t>
            </a:r>
            <a:r>
              <a:rPr sz="2000" dirty="0">
                <a:latin typeface="Noto Sans CJK JP Regular"/>
                <a:cs typeface="Noto Sans CJK JP Regular"/>
              </a:rPr>
              <a:t>数据泄露和丢</a:t>
            </a:r>
            <a:r>
              <a:rPr sz="2000" spc="5" dirty="0">
                <a:latin typeface="Noto Sans CJK JP Regular"/>
                <a:cs typeface="Noto Sans CJK JP Regular"/>
              </a:rPr>
              <a:t>失</a:t>
            </a:r>
            <a:endParaRPr sz="2000">
              <a:latin typeface="Noto Sans CJK JP Regular"/>
              <a:cs typeface="Noto Sans CJK JP Regular"/>
            </a:endParaRPr>
          </a:p>
          <a:p>
            <a:pPr marL="355600" indent="-342900">
              <a:lnSpc>
                <a:spcPct val="100000"/>
              </a:lnSpc>
              <a:spcBef>
                <a:spcPts val="480"/>
              </a:spcBef>
              <a:buFont typeface="DejaVu Sans"/>
              <a:buChar char="•"/>
              <a:tabLst>
                <a:tab pos="354965" algn="l"/>
                <a:tab pos="355600" algn="l"/>
              </a:tabLst>
            </a:pPr>
            <a:r>
              <a:rPr sz="2000" dirty="0">
                <a:latin typeface="Noto Sans CJK JP Regular"/>
                <a:cs typeface="Noto Sans CJK JP Regular"/>
              </a:rPr>
              <a:t>威胁</a:t>
            </a:r>
            <a:r>
              <a:rPr sz="2000" spc="-5" dirty="0">
                <a:latin typeface="DejaVu Sans"/>
                <a:cs typeface="DejaVu Sans"/>
              </a:rPr>
              <a:t>2</a:t>
            </a:r>
            <a:r>
              <a:rPr sz="2000" spc="-5" dirty="0">
                <a:latin typeface="Noto Sans CJK JP Regular"/>
                <a:cs typeface="Noto Sans CJK JP Regular"/>
              </a:rPr>
              <a:t>：</a:t>
            </a:r>
            <a:r>
              <a:rPr sz="2000" dirty="0">
                <a:latin typeface="Noto Sans CJK JP Regular"/>
                <a:cs typeface="Noto Sans CJK JP Regular"/>
              </a:rPr>
              <a:t>控制流截获及后门、</a:t>
            </a:r>
            <a:r>
              <a:rPr sz="2000" spc="-10" dirty="0">
                <a:latin typeface="DejaVu Sans"/>
                <a:cs typeface="DejaVu Sans"/>
              </a:rPr>
              <a:t>rootkits</a:t>
            </a:r>
            <a:endParaRPr sz="2000">
              <a:latin typeface="DejaVu Sans"/>
              <a:cs typeface="DejaVu Sans"/>
            </a:endParaRPr>
          </a:p>
          <a:p>
            <a:pPr marL="355600" indent="-342900">
              <a:lnSpc>
                <a:spcPct val="100000"/>
              </a:lnSpc>
              <a:spcBef>
                <a:spcPts val="480"/>
              </a:spcBef>
              <a:buFont typeface="DejaVu Sans"/>
              <a:buChar char="•"/>
              <a:tabLst>
                <a:tab pos="354965" algn="l"/>
                <a:tab pos="355600" algn="l"/>
              </a:tabLst>
            </a:pPr>
            <a:r>
              <a:rPr sz="2000" dirty="0">
                <a:latin typeface="Noto Sans CJK JP Regular"/>
                <a:cs typeface="Noto Sans CJK JP Regular"/>
              </a:rPr>
              <a:t>威胁</a:t>
            </a:r>
            <a:r>
              <a:rPr sz="2000" spc="-5" dirty="0">
                <a:latin typeface="DejaVu Sans"/>
                <a:cs typeface="DejaVu Sans"/>
              </a:rPr>
              <a:t>3</a:t>
            </a:r>
            <a:r>
              <a:rPr sz="2000" spc="-5" dirty="0">
                <a:latin typeface="Noto Sans CJK JP Regular"/>
                <a:cs typeface="Noto Sans CJK JP Regular"/>
              </a:rPr>
              <a:t>：</a:t>
            </a:r>
            <a:r>
              <a:rPr sz="2000" dirty="0">
                <a:latin typeface="Noto Sans CJK JP Regular"/>
                <a:cs typeface="Noto Sans CJK JP Regular"/>
              </a:rPr>
              <a:t>拒绝服务</a:t>
            </a:r>
            <a:r>
              <a:rPr sz="2000" spc="-5" dirty="0">
                <a:latin typeface="Noto Sans CJK JP Regular"/>
                <a:cs typeface="Noto Sans CJK JP Regular"/>
              </a:rPr>
              <a:t>（</a:t>
            </a:r>
            <a:r>
              <a:rPr sz="2000" spc="-5" dirty="0">
                <a:latin typeface="DejaVu Sans"/>
                <a:cs typeface="DejaVu Sans"/>
              </a:rPr>
              <a:t>Denial</a:t>
            </a:r>
            <a:r>
              <a:rPr sz="2000" spc="-15" dirty="0">
                <a:latin typeface="DejaVu Sans"/>
                <a:cs typeface="DejaVu Sans"/>
              </a:rPr>
              <a:t> </a:t>
            </a:r>
            <a:r>
              <a:rPr sz="2000" spc="-5" dirty="0">
                <a:latin typeface="DejaVu Sans"/>
                <a:cs typeface="DejaVu Sans"/>
              </a:rPr>
              <a:t>of</a:t>
            </a:r>
            <a:r>
              <a:rPr sz="2000" spc="-15" dirty="0">
                <a:latin typeface="DejaVu Sans"/>
                <a:cs typeface="DejaVu Sans"/>
              </a:rPr>
              <a:t> </a:t>
            </a:r>
            <a:r>
              <a:rPr sz="2000" spc="-5" dirty="0">
                <a:latin typeface="DejaVu Sans"/>
                <a:cs typeface="DejaVu Sans"/>
              </a:rPr>
              <a:t>Service</a:t>
            </a:r>
            <a:r>
              <a:rPr sz="2000" spc="-5" dirty="0">
                <a:latin typeface="Noto Sans CJK JP Regular"/>
                <a:cs typeface="Noto Sans CJK JP Regular"/>
              </a:rPr>
              <a:t>，</a:t>
            </a:r>
            <a:r>
              <a:rPr sz="2000" spc="-5" dirty="0">
                <a:latin typeface="DejaVu Sans"/>
                <a:cs typeface="DejaVu Sans"/>
              </a:rPr>
              <a:t>DoS</a:t>
            </a:r>
            <a:r>
              <a:rPr sz="2000" spc="-5" dirty="0">
                <a:latin typeface="Noto Sans CJK JP Regular"/>
                <a:cs typeface="Noto Sans CJK JP Regular"/>
              </a:rPr>
              <a:t>）</a:t>
            </a:r>
            <a:endParaRPr sz="2000">
              <a:latin typeface="Noto Sans CJK JP Regular"/>
              <a:cs typeface="Noto Sans CJK JP Regular"/>
            </a:endParaRPr>
          </a:p>
          <a:p>
            <a:pPr marL="355600" indent="-342900">
              <a:lnSpc>
                <a:spcPct val="100000"/>
              </a:lnSpc>
              <a:spcBef>
                <a:spcPts val="480"/>
              </a:spcBef>
              <a:buFont typeface="DejaVu Sans"/>
              <a:buChar char="•"/>
              <a:tabLst>
                <a:tab pos="354965" algn="l"/>
                <a:tab pos="355600" algn="l"/>
              </a:tabLst>
            </a:pPr>
            <a:r>
              <a:rPr sz="2000" dirty="0">
                <a:latin typeface="Noto Sans CJK JP Regular"/>
                <a:cs typeface="Noto Sans CJK JP Regular"/>
              </a:rPr>
              <a:t>威胁</a:t>
            </a:r>
            <a:r>
              <a:rPr sz="2000" spc="-5" dirty="0">
                <a:latin typeface="DejaVu Sans"/>
                <a:cs typeface="DejaVu Sans"/>
              </a:rPr>
              <a:t>4</a:t>
            </a:r>
            <a:r>
              <a:rPr sz="2000" spc="-5" dirty="0">
                <a:latin typeface="Noto Sans CJK JP Regular"/>
                <a:cs typeface="Noto Sans CJK JP Regular"/>
              </a:rPr>
              <a:t>：</a:t>
            </a:r>
            <a:r>
              <a:rPr sz="2000" dirty="0">
                <a:latin typeface="Noto Sans CJK JP Regular"/>
                <a:cs typeface="Noto Sans CJK JP Regular"/>
              </a:rPr>
              <a:t>虚拟机镜像威</a:t>
            </a:r>
            <a:r>
              <a:rPr sz="2000" spc="5" dirty="0">
                <a:latin typeface="Noto Sans CJK JP Regular"/>
                <a:cs typeface="Noto Sans CJK JP Regular"/>
              </a:rPr>
              <a:t>胁</a:t>
            </a:r>
            <a:endParaRPr sz="2000">
              <a:latin typeface="Noto Sans CJK JP Regular"/>
              <a:cs typeface="Noto Sans CJK JP Regular"/>
            </a:endParaRPr>
          </a:p>
          <a:p>
            <a:pPr marL="355600" indent="-342900">
              <a:lnSpc>
                <a:spcPct val="100000"/>
              </a:lnSpc>
              <a:spcBef>
                <a:spcPts val="480"/>
              </a:spcBef>
              <a:buFont typeface="DejaVu Sans"/>
              <a:buChar char="•"/>
              <a:tabLst>
                <a:tab pos="354965" algn="l"/>
                <a:tab pos="355600" algn="l"/>
              </a:tabLst>
            </a:pPr>
            <a:r>
              <a:rPr sz="2000" dirty="0">
                <a:latin typeface="Noto Sans CJK JP Regular"/>
                <a:cs typeface="Noto Sans CJK JP Regular"/>
              </a:rPr>
              <a:t>威胁</a:t>
            </a:r>
            <a:r>
              <a:rPr sz="2000" spc="-5" dirty="0">
                <a:latin typeface="DejaVu Sans"/>
                <a:cs typeface="DejaVu Sans"/>
              </a:rPr>
              <a:t>5</a:t>
            </a:r>
            <a:r>
              <a:rPr sz="2000" spc="-5" dirty="0">
                <a:latin typeface="Noto Sans CJK JP Regular"/>
                <a:cs typeface="Noto Sans CJK JP Regular"/>
              </a:rPr>
              <a:t>：</a:t>
            </a:r>
            <a:r>
              <a:rPr sz="2000" dirty="0">
                <a:latin typeface="Noto Sans CJK JP Regular"/>
                <a:cs typeface="Noto Sans CJK JP Regular"/>
              </a:rPr>
              <a:t>运行时代码、数据篡</a:t>
            </a:r>
            <a:r>
              <a:rPr sz="2000" spc="5" dirty="0">
                <a:latin typeface="Noto Sans CJK JP Regular"/>
                <a:cs typeface="Noto Sans CJK JP Regular"/>
              </a:rPr>
              <a:t>改</a:t>
            </a:r>
            <a:endParaRPr sz="2000">
              <a:latin typeface="Noto Sans CJK JP Regular"/>
              <a:cs typeface="Noto Sans CJK JP Regular"/>
            </a:endParaRPr>
          </a:p>
          <a:p>
            <a:pPr marL="355600" indent="-342900">
              <a:lnSpc>
                <a:spcPct val="100000"/>
              </a:lnSpc>
              <a:spcBef>
                <a:spcPts val="480"/>
              </a:spcBef>
              <a:buFont typeface="DejaVu Sans"/>
              <a:buChar char="•"/>
              <a:tabLst>
                <a:tab pos="354965" algn="l"/>
                <a:tab pos="355600" algn="l"/>
              </a:tabLst>
            </a:pPr>
            <a:r>
              <a:rPr sz="2000" dirty="0">
                <a:latin typeface="Noto Sans CJK JP Regular"/>
                <a:cs typeface="Noto Sans CJK JP Regular"/>
              </a:rPr>
              <a:t>威胁</a:t>
            </a:r>
            <a:r>
              <a:rPr sz="2000" spc="-5" dirty="0">
                <a:latin typeface="DejaVu Sans"/>
                <a:cs typeface="DejaVu Sans"/>
              </a:rPr>
              <a:t>6</a:t>
            </a:r>
            <a:r>
              <a:rPr sz="2000" spc="-5" dirty="0">
                <a:latin typeface="Noto Sans CJK JP Regular"/>
                <a:cs typeface="Noto Sans CJK JP Regular"/>
              </a:rPr>
              <a:t>：</a:t>
            </a:r>
            <a:r>
              <a:rPr sz="2000" dirty="0">
                <a:latin typeface="Noto Sans CJK JP Regular"/>
                <a:cs typeface="Noto Sans CJK JP Regular"/>
              </a:rPr>
              <a:t>权限提</a:t>
            </a:r>
            <a:r>
              <a:rPr sz="2000" spc="5" dirty="0">
                <a:latin typeface="Noto Sans CJK JP Regular"/>
                <a:cs typeface="Noto Sans CJK JP Regular"/>
              </a:rPr>
              <a:t>升</a:t>
            </a:r>
            <a:endParaRPr sz="2000">
              <a:latin typeface="Noto Sans CJK JP Regular"/>
              <a:cs typeface="Noto Sans CJK JP Regular"/>
            </a:endParaRPr>
          </a:p>
          <a:p>
            <a:pPr marL="355600" indent="-342900">
              <a:lnSpc>
                <a:spcPct val="100000"/>
              </a:lnSpc>
              <a:spcBef>
                <a:spcPts val="480"/>
              </a:spcBef>
              <a:buFont typeface="DejaVu Sans"/>
              <a:buChar char="•"/>
              <a:tabLst>
                <a:tab pos="354965" algn="l"/>
                <a:tab pos="355600" algn="l"/>
              </a:tabLst>
            </a:pPr>
            <a:r>
              <a:rPr sz="2000" dirty="0">
                <a:latin typeface="Noto Sans CJK JP Regular"/>
                <a:cs typeface="Noto Sans CJK JP Regular"/>
              </a:rPr>
              <a:t>威胁</a:t>
            </a:r>
            <a:r>
              <a:rPr sz="2000" spc="-5" dirty="0">
                <a:latin typeface="DejaVu Sans"/>
                <a:cs typeface="DejaVu Sans"/>
              </a:rPr>
              <a:t>7</a:t>
            </a:r>
            <a:r>
              <a:rPr sz="2000" spc="-5" dirty="0">
                <a:latin typeface="Noto Sans CJK JP Regular"/>
                <a:cs typeface="Noto Sans CJK JP Regular"/>
              </a:rPr>
              <a:t>：</a:t>
            </a:r>
            <a:r>
              <a:rPr sz="2000" dirty="0">
                <a:latin typeface="Noto Sans CJK JP Regular"/>
                <a:cs typeface="Noto Sans CJK JP Regular"/>
              </a:rPr>
              <a:t>不可信的云内部人</a:t>
            </a:r>
            <a:r>
              <a:rPr sz="2000" spc="5" dirty="0">
                <a:latin typeface="Noto Sans CJK JP Regular"/>
                <a:cs typeface="Noto Sans CJK JP Regular"/>
              </a:rPr>
              <a:t>员</a:t>
            </a:r>
            <a:endParaRPr sz="2000">
              <a:latin typeface="Noto Sans CJK JP Regular"/>
              <a:cs typeface="Noto Sans CJK JP Regul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127375" y="272021"/>
            <a:ext cx="2887980" cy="634365"/>
          </a:xfrm>
          <a:prstGeom prst="rect">
            <a:avLst/>
          </a:prstGeom>
        </p:spPr>
        <p:txBody>
          <a:bodyPr vert="horz" wrap="square" lIns="0" tIns="12065" rIns="0" bIns="0" rtlCol="0">
            <a:spAutoFit/>
          </a:bodyPr>
          <a:lstStyle/>
          <a:p>
            <a:pPr marL="12700">
              <a:lnSpc>
                <a:spcPct val="100000"/>
              </a:lnSpc>
              <a:spcBef>
                <a:spcPts val="95"/>
              </a:spcBef>
            </a:pPr>
            <a:r>
              <a:rPr sz="4000" spc="-5" dirty="0">
                <a:latin typeface="DejaVu Sans"/>
                <a:cs typeface="DejaVu Sans"/>
              </a:rPr>
              <a:t>3</a:t>
            </a:r>
            <a:r>
              <a:rPr sz="4000" dirty="0"/>
              <a:t>．攻击方</a:t>
            </a:r>
            <a:r>
              <a:rPr sz="4000" spc="-5" dirty="0"/>
              <a:t>式</a:t>
            </a:r>
            <a:endParaRPr sz="4000">
              <a:latin typeface="DejaVu Sans"/>
              <a:cs typeface="DejaVu Sans"/>
            </a:endParaRPr>
          </a:p>
        </p:txBody>
      </p:sp>
      <p:sp>
        <p:nvSpPr>
          <p:cNvPr id="3" name="object 3"/>
          <p:cNvSpPr txBox="1"/>
          <p:nvPr/>
        </p:nvSpPr>
        <p:spPr>
          <a:xfrm>
            <a:off x="535940" y="1158240"/>
            <a:ext cx="4025900" cy="2219325"/>
          </a:xfrm>
          <a:prstGeom prst="rect">
            <a:avLst/>
          </a:prstGeom>
        </p:spPr>
        <p:txBody>
          <a:bodyPr vert="horz" wrap="square" lIns="0" tIns="85725" rIns="0" bIns="0" rtlCol="0">
            <a:spAutoFit/>
          </a:bodyPr>
          <a:lstStyle/>
          <a:p>
            <a:pPr marL="355600" indent="-342900">
              <a:lnSpc>
                <a:spcPct val="100000"/>
              </a:lnSpc>
              <a:spcBef>
                <a:spcPts val="675"/>
              </a:spcBef>
              <a:buChar char="•"/>
              <a:tabLst>
                <a:tab pos="354965" algn="l"/>
                <a:tab pos="355600" algn="l"/>
              </a:tabLst>
            </a:pPr>
            <a:r>
              <a:rPr sz="2400" spc="-5" dirty="0">
                <a:latin typeface="DejaVu Sans"/>
                <a:cs typeface="DejaVu Sans"/>
              </a:rPr>
              <a:t>DMA</a:t>
            </a:r>
            <a:r>
              <a:rPr sz="2400" dirty="0">
                <a:latin typeface="Noto Sans CJK JP Regular"/>
                <a:cs typeface="Noto Sans CJK JP Regular"/>
              </a:rPr>
              <a:t>攻击</a:t>
            </a:r>
            <a:endParaRPr sz="2400">
              <a:latin typeface="Noto Sans CJK JP Regular"/>
              <a:cs typeface="Noto Sans CJK JP Regular"/>
            </a:endParaRPr>
          </a:p>
          <a:p>
            <a:pPr marL="355600" indent="-342900">
              <a:lnSpc>
                <a:spcPct val="100000"/>
              </a:lnSpc>
              <a:spcBef>
                <a:spcPts val="575"/>
              </a:spcBef>
              <a:buFont typeface="DejaVu Sans"/>
              <a:buChar char="•"/>
              <a:tabLst>
                <a:tab pos="354965" algn="l"/>
                <a:tab pos="355600" algn="l"/>
              </a:tabLst>
            </a:pPr>
            <a:r>
              <a:rPr sz="2400" dirty="0">
                <a:latin typeface="Noto Sans CJK JP Regular"/>
                <a:cs typeface="Noto Sans CJK JP Regular"/>
              </a:rPr>
              <a:t>多重映射和虚拟机跨域访问</a:t>
            </a:r>
            <a:endParaRPr sz="2400">
              <a:latin typeface="Noto Sans CJK JP Regular"/>
              <a:cs typeface="Noto Sans CJK JP Regular"/>
            </a:endParaRPr>
          </a:p>
          <a:p>
            <a:pPr marL="355600" indent="-342900">
              <a:lnSpc>
                <a:spcPct val="100000"/>
              </a:lnSpc>
              <a:spcBef>
                <a:spcPts val="575"/>
              </a:spcBef>
              <a:buFont typeface="DejaVu Sans"/>
              <a:buChar char="•"/>
              <a:tabLst>
                <a:tab pos="354965" algn="l"/>
                <a:tab pos="355600" algn="l"/>
              </a:tabLst>
            </a:pPr>
            <a:r>
              <a:rPr sz="2400" dirty="0">
                <a:latin typeface="Noto Sans CJK JP Regular"/>
                <a:cs typeface="Noto Sans CJK JP Regular"/>
              </a:rPr>
              <a:t>跨虚拟机的</a:t>
            </a:r>
            <a:r>
              <a:rPr sz="2400" spc="-5" dirty="0">
                <a:latin typeface="DejaVu Sans"/>
                <a:cs typeface="DejaVu Sans"/>
              </a:rPr>
              <a:t>Cache</a:t>
            </a:r>
            <a:r>
              <a:rPr sz="2400" dirty="0">
                <a:latin typeface="Noto Sans CJK JP Regular"/>
                <a:cs typeface="Noto Sans CJK JP Regular"/>
              </a:rPr>
              <a:t>攻击</a:t>
            </a:r>
            <a:endParaRPr sz="2400">
              <a:latin typeface="Noto Sans CJK JP Regular"/>
              <a:cs typeface="Noto Sans CJK JP Regular"/>
            </a:endParaRPr>
          </a:p>
          <a:p>
            <a:pPr marL="355600" indent="-342900">
              <a:lnSpc>
                <a:spcPct val="100000"/>
              </a:lnSpc>
              <a:spcBef>
                <a:spcPts val="575"/>
              </a:spcBef>
              <a:buFont typeface="DejaVu Sans"/>
              <a:buChar char="•"/>
              <a:tabLst>
                <a:tab pos="354965" algn="l"/>
                <a:tab pos="355600" algn="l"/>
              </a:tabLst>
            </a:pPr>
            <a:r>
              <a:rPr sz="2400" dirty="0">
                <a:latin typeface="Noto Sans CJK JP Regular"/>
                <a:cs typeface="Noto Sans CJK JP Regular"/>
              </a:rPr>
              <a:t>快照、内存转存威胁</a:t>
            </a:r>
            <a:endParaRPr sz="2400">
              <a:latin typeface="Noto Sans CJK JP Regular"/>
              <a:cs typeface="Noto Sans CJK JP Regular"/>
            </a:endParaRPr>
          </a:p>
          <a:p>
            <a:pPr marL="355600" indent="-342900">
              <a:lnSpc>
                <a:spcPct val="100000"/>
              </a:lnSpc>
              <a:spcBef>
                <a:spcPts val="575"/>
              </a:spcBef>
              <a:buFont typeface="DejaVu Sans"/>
              <a:buChar char="•"/>
              <a:tabLst>
                <a:tab pos="354965" algn="l"/>
                <a:tab pos="355600" algn="l"/>
              </a:tabLst>
            </a:pPr>
            <a:r>
              <a:rPr sz="2400" dirty="0">
                <a:latin typeface="Noto Sans CJK JP Regular"/>
                <a:cs typeface="Noto Sans CJK JP Regular"/>
              </a:rPr>
              <a:t>物理攻击和线路窃听</a:t>
            </a:r>
            <a:endParaRPr sz="2400">
              <a:latin typeface="Noto Sans CJK JP Regular"/>
              <a:cs typeface="Noto Sans CJK JP Regul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200400" y="272021"/>
            <a:ext cx="2861946" cy="627736"/>
          </a:xfrm>
          <a:prstGeom prst="rect">
            <a:avLst/>
          </a:prstGeom>
        </p:spPr>
        <p:txBody>
          <a:bodyPr vert="horz" wrap="square" lIns="0" tIns="12065" rIns="0" bIns="0" rtlCol="0">
            <a:spAutoFit/>
          </a:bodyPr>
          <a:lstStyle/>
          <a:p>
            <a:pPr marL="12700">
              <a:lnSpc>
                <a:spcPct val="100000"/>
              </a:lnSpc>
              <a:spcBef>
                <a:spcPts val="95"/>
              </a:spcBef>
            </a:pPr>
            <a:r>
              <a:rPr sz="4000" spc="-5" dirty="0" smtClean="0">
                <a:latin typeface="DejaVu Sans"/>
                <a:cs typeface="DejaVu Sans"/>
              </a:rPr>
              <a:t>DMA</a:t>
            </a:r>
            <a:r>
              <a:rPr lang="zh-CN" altLang="en-US" sz="4000" spc="-5" dirty="0" smtClean="0">
                <a:latin typeface="黑体" pitchFamily="49" charset="-122"/>
                <a:ea typeface="黑体" pitchFamily="49" charset="-122"/>
                <a:cs typeface="DejaVu Sans"/>
              </a:rPr>
              <a:t>攻击</a:t>
            </a:r>
            <a:endParaRPr sz="4000" spc="-5" dirty="0">
              <a:latin typeface="黑体" pitchFamily="49" charset="-122"/>
              <a:ea typeface="黑体" pitchFamily="49" charset="-122"/>
              <a:cs typeface="DejaVu Sans"/>
            </a:endParaRPr>
          </a:p>
        </p:txBody>
      </p:sp>
      <p:sp>
        <p:nvSpPr>
          <p:cNvPr id="3" name="object 3"/>
          <p:cNvSpPr txBox="1"/>
          <p:nvPr/>
        </p:nvSpPr>
        <p:spPr>
          <a:xfrm>
            <a:off x="878839" y="1232535"/>
            <a:ext cx="7823200" cy="2920365"/>
          </a:xfrm>
          <a:prstGeom prst="rect">
            <a:avLst/>
          </a:prstGeom>
        </p:spPr>
        <p:txBody>
          <a:bodyPr vert="horz" wrap="square" lIns="0" tIns="12065" rIns="0" bIns="0" rtlCol="0">
            <a:spAutoFit/>
          </a:bodyPr>
          <a:lstStyle/>
          <a:p>
            <a:pPr marL="12700" marR="136525">
              <a:lnSpc>
                <a:spcPct val="100000"/>
              </a:lnSpc>
              <a:spcBef>
                <a:spcPts val="95"/>
              </a:spcBef>
            </a:pPr>
            <a:r>
              <a:rPr sz="1900" dirty="0">
                <a:latin typeface="DejaVu Sans"/>
                <a:cs typeface="DejaVu Sans"/>
              </a:rPr>
              <a:t>DM</a:t>
            </a:r>
            <a:r>
              <a:rPr sz="1900" spc="-5" dirty="0">
                <a:latin typeface="DejaVu Sans"/>
                <a:cs typeface="DejaVu Sans"/>
              </a:rPr>
              <a:t>A</a:t>
            </a:r>
            <a:r>
              <a:rPr sz="1900" dirty="0">
                <a:latin typeface="Noto Sans CJK JP Regular"/>
                <a:cs typeface="Noto Sans CJK JP Regular"/>
              </a:rPr>
              <a:t>的初衷是允许外围设备绕过</a:t>
            </a:r>
            <a:r>
              <a:rPr sz="1900" dirty="0">
                <a:latin typeface="DejaVu Sans"/>
                <a:cs typeface="DejaVu Sans"/>
              </a:rPr>
              <a:t>MM</a:t>
            </a:r>
            <a:r>
              <a:rPr sz="1900" spc="-5" dirty="0">
                <a:latin typeface="DejaVu Sans"/>
                <a:cs typeface="DejaVu Sans"/>
              </a:rPr>
              <a:t>U</a:t>
            </a:r>
            <a:r>
              <a:rPr sz="1900" dirty="0">
                <a:latin typeface="Noto Sans CJK JP Regular"/>
                <a:cs typeface="Noto Sans CJK JP Regular"/>
              </a:rPr>
              <a:t>，直接对物理内存进行读写操作</a:t>
            </a:r>
            <a:r>
              <a:rPr sz="1900" spc="-5" dirty="0">
                <a:latin typeface="Noto Sans CJK JP Regular"/>
                <a:cs typeface="Noto Sans CJK JP Regular"/>
              </a:rPr>
              <a:t>， </a:t>
            </a:r>
            <a:r>
              <a:rPr sz="1900" dirty="0">
                <a:latin typeface="Noto Sans CJK JP Regular"/>
                <a:cs typeface="Noto Sans CJK JP Regular"/>
              </a:rPr>
              <a:t>从而提高</a:t>
            </a:r>
            <a:r>
              <a:rPr sz="1900" spc="-5" dirty="0">
                <a:latin typeface="DejaVu Sans"/>
                <a:cs typeface="DejaVu Sans"/>
              </a:rPr>
              <a:t>I/O</a:t>
            </a:r>
            <a:r>
              <a:rPr sz="1900" dirty="0">
                <a:latin typeface="Noto Sans CJK JP Regular"/>
                <a:cs typeface="Noto Sans CJK JP Regular"/>
              </a:rPr>
              <a:t>效率。在</a:t>
            </a:r>
            <a:r>
              <a:rPr sz="1900" spc="-5" dirty="0">
                <a:latin typeface="DejaVu Sans"/>
                <a:cs typeface="DejaVu Sans"/>
              </a:rPr>
              <a:t>Intel</a:t>
            </a:r>
            <a:r>
              <a:rPr sz="1900" spc="-25" dirty="0">
                <a:latin typeface="DejaVu Sans"/>
                <a:cs typeface="DejaVu Sans"/>
              </a:rPr>
              <a:t> </a:t>
            </a:r>
            <a:r>
              <a:rPr sz="1900" spc="-5" dirty="0">
                <a:latin typeface="DejaVu Sans"/>
                <a:cs typeface="DejaVu Sans"/>
              </a:rPr>
              <a:t>VTd</a:t>
            </a:r>
            <a:r>
              <a:rPr sz="1900" dirty="0">
                <a:latin typeface="Noto Sans CJK JP Regular"/>
                <a:cs typeface="Noto Sans CJK JP Regular"/>
              </a:rPr>
              <a:t>提出之前，具有</a:t>
            </a:r>
            <a:r>
              <a:rPr sz="1900" spc="-5" dirty="0">
                <a:latin typeface="DejaVu Sans"/>
                <a:cs typeface="DejaVu Sans"/>
              </a:rPr>
              <a:t>DMA</a:t>
            </a:r>
            <a:r>
              <a:rPr sz="1900" dirty="0">
                <a:latin typeface="Noto Sans CJK JP Regular"/>
                <a:cs typeface="Noto Sans CJK JP Regular"/>
              </a:rPr>
              <a:t>功能的外设可以</a:t>
            </a:r>
            <a:r>
              <a:rPr sz="1900" spc="-5" dirty="0">
                <a:latin typeface="Noto Sans CJK JP Regular"/>
                <a:cs typeface="Noto Sans CJK JP Regular"/>
              </a:rPr>
              <a:t>对 </a:t>
            </a:r>
            <a:r>
              <a:rPr sz="1900" dirty="0">
                <a:latin typeface="Noto Sans CJK JP Regular"/>
                <a:cs typeface="Noto Sans CJK JP Regular"/>
              </a:rPr>
              <a:t>物理内存进行任意访问</a:t>
            </a:r>
            <a:r>
              <a:rPr sz="1900" spc="-5" dirty="0">
                <a:latin typeface="Noto Sans CJK JP Regular"/>
                <a:cs typeface="Noto Sans CJK JP Regular"/>
              </a:rPr>
              <a:t>，</a:t>
            </a:r>
            <a:r>
              <a:rPr sz="1900" spc="-5" dirty="0">
                <a:latin typeface="DejaVu Sans"/>
                <a:cs typeface="DejaVu Sans"/>
              </a:rPr>
              <a:t>VTd</a:t>
            </a:r>
            <a:r>
              <a:rPr sz="1900" dirty="0">
                <a:latin typeface="Noto Sans CJK JP Regular"/>
                <a:cs typeface="Noto Sans CJK JP Regular"/>
              </a:rPr>
              <a:t>的提出使这一问题得到了缓解。</a:t>
            </a:r>
            <a:r>
              <a:rPr sz="1900" spc="-5" dirty="0">
                <a:latin typeface="DejaVu Sans"/>
                <a:cs typeface="DejaVu Sans"/>
              </a:rPr>
              <a:t>DMA</a:t>
            </a:r>
            <a:r>
              <a:rPr sz="1900" dirty="0">
                <a:latin typeface="Noto Sans CJK JP Regular"/>
                <a:cs typeface="Noto Sans CJK JP Regular"/>
              </a:rPr>
              <a:t>攻</a:t>
            </a:r>
            <a:r>
              <a:rPr sz="1900" spc="-5" dirty="0">
                <a:latin typeface="Noto Sans CJK JP Regular"/>
                <a:cs typeface="Noto Sans CJK JP Regular"/>
              </a:rPr>
              <a:t>击 </a:t>
            </a:r>
            <a:r>
              <a:rPr sz="1900" dirty="0">
                <a:latin typeface="Noto Sans CJK JP Regular"/>
                <a:cs typeface="Noto Sans CJK JP Regular"/>
              </a:rPr>
              <a:t>主要分为</a:t>
            </a:r>
            <a:r>
              <a:rPr sz="1900" spc="-5" dirty="0">
                <a:latin typeface="DejaVu Sans"/>
                <a:cs typeface="DejaVu Sans"/>
              </a:rPr>
              <a:t>3</a:t>
            </a:r>
            <a:r>
              <a:rPr sz="1900" dirty="0">
                <a:latin typeface="Noto Sans CJK JP Regular"/>
                <a:cs typeface="Noto Sans CJK JP Regular"/>
              </a:rPr>
              <a:t>步：首先，对外设进行改造，嵌入恶意代码；然后，将外设</a:t>
            </a:r>
            <a:r>
              <a:rPr sz="1900" spc="-5" dirty="0">
                <a:latin typeface="Noto Sans CJK JP Regular"/>
                <a:cs typeface="Noto Sans CJK JP Regular"/>
              </a:rPr>
              <a:t>部 </a:t>
            </a:r>
            <a:r>
              <a:rPr sz="1900" dirty="0">
                <a:latin typeface="Noto Sans CJK JP Regular"/>
                <a:cs typeface="Noto Sans CJK JP Regular"/>
              </a:rPr>
              <a:t>署到目标主机中；最后，利用恶意代码发送</a:t>
            </a:r>
            <a:r>
              <a:rPr sz="1900" spc="-5" dirty="0">
                <a:latin typeface="DejaVu Sans"/>
                <a:cs typeface="DejaVu Sans"/>
              </a:rPr>
              <a:t>DMA</a:t>
            </a:r>
            <a:r>
              <a:rPr sz="1900" dirty="0">
                <a:latin typeface="Noto Sans CJK JP Regular"/>
                <a:cs typeface="Noto Sans CJK JP Regular"/>
              </a:rPr>
              <a:t>请求，实现恶意攻击</a:t>
            </a:r>
            <a:r>
              <a:rPr sz="1900" spc="-5" dirty="0">
                <a:latin typeface="Noto Sans CJK JP Regular"/>
                <a:cs typeface="Noto Sans CJK JP Regular"/>
              </a:rPr>
              <a:t>。</a:t>
            </a:r>
            <a:endParaRPr sz="1900">
              <a:latin typeface="Noto Sans CJK JP Regular"/>
              <a:cs typeface="Noto Sans CJK JP Regular"/>
            </a:endParaRPr>
          </a:p>
          <a:p>
            <a:pPr marL="12700" marR="5080">
              <a:lnSpc>
                <a:spcPct val="100000"/>
              </a:lnSpc>
            </a:pPr>
            <a:r>
              <a:rPr sz="1900" spc="-5" dirty="0">
                <a:latin typeface="DejaVu Sans"/>
                <a:cs typeface="DejaVu Sans"/>
              </a:rPr>
              <a:t>DMA</a:t>
            </a:r>
            <a:r>
              <a:rPr sz="1900" dirty="0">
                <a:latin typeface="Noto Sans CJK JP Regular"/>
                <a:cs typeface="Noto Sans CJK JP Regular"/>
              </a:rPr>
              <a:t>攻击的难点是定位需要访问的数据结构或代码的地址，如此才能</a:t>
            </a:r>
            <a:r>
              <a:rPr sz="1900" spc="-5" dirty="0">
                <a:latin typeface="Noto Sans CJK JP Regular"/>
                <a:cs typeface="Noto Sans CJK JP Regular"/>
              </a:rPr>
              <a:t>精 </a:t>
            </a:r>
            <a:r>
              <a:rPr sz="1900" dirty="0">
                <a:latin typeface="Noto Sans CJK JP Regular"/>
                <a:cs typeface="Noto Sans CJK JP Regular"/>
              </a:rPr>
              <a:t>确地实现有目的的攻击。否则，只能利用</a:t>
            </a:r>
            <a:r>
              <a:rPr sz="1900" spc="-5" dirty="0">
                <a:latin typeface="DejaVu Sans"/>
                <a:cs typeface="DejaVu Sans"/>
              </a:rPr>
              <a:t>DMA</a:t>
            </a:r>
            <a:r>
              <a:rPr sz="1900" dirty="0">
                <a:latin typeface="Noto Sans CJK JP Regular"/>
                <a:cs typeface="Noto Sans CJK JP Regular"/>
              </a:rPr>
              <a:t>进行粗粒度的数据窃取</a:t>
            </a:r>
            <a:r>
              <a:rPr sz="1900" spc="-5" dirty="0">
                <a:latin typeface="Noto Sans CJK JP Regular"/>
                <a:cs typeface="Noto Sans CJK JP Regular"/>
              </a:rPr>
              <a:t>。 </a:t>
            </a:r>
            <a:r>
              <a:rPr sz="1900" dirty="0">
                <a:latin typeface="Noto Sans CJK JP Regular"/>
                <a:cs typeface="Noto Sans CJK JP Regular"/>
              </a:rPr>
              <a:t>在虚拟化场景下，内部攻击者可以通过</a:t>
            </a:r>
            <a:r>
              <a:rPr sz="1900" dirty="0">
                <a:latin typeface="DejaVu Sans"/>
                <a:cs typeface="DejaVu Sans"/>
              </a:rPr>
              <a:t>DM</a:t>
            </a:r>
            <a:r>
              <a:rPr sz="1900" spc="-5" dirty="0">
                <a:latin typeface="DejaVu Sans"/>
                <a:cs typeface="DejaVu Sans"/>
              </a:rPr>
              <a:t>A</a:t>
            </a:r>
            <a:r>
              <a:rPr sz="1900" dirty="0">
                <a:latin typeface="Noto Sans CJK JP Regular"/>
                <a:cs typeface="Noto Sans CJK JP Regular"/>
              </a:rPr>
              <a:t>设备，对物理内存中的代码</a:t>
            </a:r>
            <a:r>
              <a:rPr sz="1900" spc="-5" dirty="0">
                <a:latin typeface="Noto Sans CJK JP Regular"/>
                <a:cs typeface="Noto Sans CJK JP Regular"/>
              </a:rPr>
              <a:t>、 </a:t>
            </a:r>
            <a:r>
              <a:rPr sz="1900" dirty="0">
                <a:latin typeface="Noto Sans CJK JP Regular"/>
                <a:cs typeface="Noto Sans CJK JP Regular"/>
              </a:rPr>
              <a:t>数据进行篡改或窃取，从而实现代码注入、控制流劫持和数据泄露等</a:t>
            </a:r>
            <a:r>
              <a:rPr sz="1900" spc="-5" dirty="0">
                <a:latin typeface="Noto Sans CJK JP Regular"/>
                <a:cs typeface="Noto Sans CJK JP Regular"/>
              </a:rPr>
              <a:t>。</a:t>
            </a:r>
            <a:endParaRPr sz="1900">
              <a:latin typeface="Noto Sans CJK JP Regular"/>
              <a:cs typeface="Noto Sans CJK JP Regular"/>
            </a:endParaRPr>
          </a:p>
          <a:p>
            <a:pPr marL="12700">
              <a:lnSpc>
                <a:spcPct val="100000"/>
              </a:lnSpc>
            </a:pPr>
            <a:r>
              <a:rPr sz="1900" dirty="0">
                <a:latin typeface="Noto Sans CJK JP Regular"/>
                <a:cs typeface="Noto Sans CJK JP Regular"/>
              </a:rPr>
              <a:t>当前的主要解决方案是结合</a:t>
            </a:r>
            <a:r>
              <a:rPr sz="1900" spc="-5" dirty="0">
                <a:latin typeface="DejaVu Sans"/>
                <a:cs typeface="DejaVu Sans"/>
              </a:rPr>
              <a:t>IO</a:t>
            </a:r>
            <a:r>
              <a:rPr sz="1900" spc="-10" dirty="0">
                <a:latin typeface="DejaVu Sans"/>
                <a:cs typeface="DejaVu Sans"/>
              </a:rPr>
              <a:t> </a:t>
            </a:r>
            <a:r>
              <a:rPr sz="1900" spc="-5" dirty="0">
                <a:latin typeface="DejaVu Sans"/>
                <a:cs typeface="DejaVu Sans"/>
              </a:rPr>
              <a:t>MMU</a:t>
            </a:r>
            <a:r>
              <a:rPr sz="1900" dirty="0">
                <a:latin typeface="Noto Sans CJK JP Regular"/>
                <a:cs typeface="Noto Sans CJK JP Regular"/>
              </a:rPr>
              <a:t>对</a:t>
            </a:r>
            <a:r>
              <a:rPr sz="1900" spc="-5" dirty="0">
                <a:latin typeface="DejaVu Sans"/>
                <a:cs typeface="DejaVu Sans"/>
              </a:rPr>
              <a:t>DMA</a:t>
            </a:r>
            <a:r>
              <a:rPr sz="1900" dirty="0">
                <a:latin typeface="Noto Sans CJK JP Regular"/>
                <a:cs typeface="Noto Sans CJK JP Regular"/>
              </a:rPr>
              <a:t>的读写操作进行限制</a:t>
            </a:r>
            <a:r>
              <a:rPr sz="1900" spc="-5" dirty="0">
                <a:latin typeface="Noto Sans CJK JP Regular"/>
                <a:cs typeface="Noto Sans CJK JP Regular"/>
              </a:rPr>
              <a:t>。</a:t>
            </a:r>
            <a:endParaRPr sz="1900">
              <a:latin typeface="Noto Sans CJK JP Regular"/>
              <a:cs typeface="Noto Sans CJK JP Regul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11300" y="272021"/>
            <a:ext cx="6120765" cy="634365"/>
          </a:xfrm>
          <a:prstGeom prst="rect">
            <a:avLst/>
          </a:prstGeom>
        </p:spPr>
        <p:txBody>
          <a:bodyPr vert="horz" wrap="square" lIns="0" tIns="12065" rIns="0" bIns="0" rtlCol="0">
            <a:spAutoFit/>
          </a:bodyPr>
          <a:lstStyle/>
          <a:p>
            <a:pPr marL="12700">
              <a:lnSpc>
                <a:spcPct val="100000"/>
              </a:lnSpc>
              <a:spcBef>
                <a:spcPts val="95"/>
              </a:spcBef>
            </a:pPr>
            <a:r>
              <a:rPr sz="4000" dirty="0"/>
              <a:t>多重映射和虚拟机跨域访</a:t>
            </a:r>
            <a:r>
              <a:rPr sz="4000" spc="-5" dirty="0"/>
              <a:t>问</a:t>
            </a:r>
            <a:endParaRPr sz="4000"/>
          </a:p>
        </p:txBody>
      </p:sp>
      <p:sp>
        <p:nvSpPr>
          <p:cNvPr id="3" name="object 3"/>
          <p:cNvSpPr txBox="1"/>
          <p:nvPr/>
        </p:nvSpPr>
        <p:spPr>
          <a:xfrm>
            <a:off x="878839" y="1232535"/>
            <a:ext cx="7746365" cy="2920365"/>
          </a:xfrm>
          <a:prstGeom prst="rect">
            <a:avLst/>
          </a:prstGeom>
        </p:spPr>
        <p:txBody>
          <a:bodyPr vert="horz" wrap="square" lIns="0" tIns="12065" rIns="0" bIns="0" rtlCol="0">
            <a:spAutoFit/>
          </a:bodyPr>
          <a:lstStyle/>
          <a:p>
            <a:pPr marL="12700" marR="107950">
              <a:lnSpc>
                <a:spcPct val="100000"/>
              </a:lnSpc>
              <a:spcBef>
                <a:spcPts val="95"/>
              </a:spcBef>
            </a:pPr>
            <a:r>
              <a:rPr sz="1900" dirty="0">
                <a:latin typeface="Noto Sans CJK JP Regular"/>
                <a:cs typeface="Noto Sans CJK JP Regular"/>
              </a:rPr>
              <a:t>跨域访问是指客户虚拟机不仅能够访问自身的地址空间，同时还能够</a:t>
            </a:r>
            <a:r>
              <a:rPr sz="1900" spc="-5" dirty="0">
                <a:latin typeface="Noto Sans CJK JP Regular"/>
                <a:cs typeface="Noto Sans CJK JP Regular"/>
              </a:rPr>
              <a:t>访 </a:t>
            </a:r>
            <a:r>
              <a:rPr sz="1900" dirty="0">
                <a:latin typeface="Noto Sans CJK JP Regular"/>
                <a:cs typeface="Noto Sans CJK JP Regular"/>
              </a:rPr>
              <a:t>问到其他虚拟机或</a:t>
            </a:r>
            <a:r>
              <a:rPr sz="1900" dirty="0">
                <a:latin typeface="DejaVu Sans"/>
                <a:cs typeface="DejaVu Sans"/>
              </a:rPr>
              <a:t>H</a:t>
            </a:r>
            <a:r>
              <a:rPr sz="1900" spc="-5" dirty="0">
                <a:latin typeface="DejaVu Sans"/>
                <a:cs typeface="DejaVu Sans"/>
              </a:rPr>
              <a:t>ypervisor</a:t>
            </a:r>
            <a:r>
              <a:rPr sz="1900" dirty="0">
                <a:latin typeface="Noto Sans CJK JP Regular"/>
                <a:cs typeface="Noto Sans CJK JP Regular"/>
              </a:rPr>
              <a:t>地址空间中的数据。在</a:t>
            </a:r>
            <a:r>
              <a:rPr sz="1900" spc="-5" dirty="0">
                <a:latin typeface="DejaVu Sans"/>
                <a:cs typeface="DejaVu Sans"/>
              </a:rPr>
              <a:t>IaaS</a:t>
            </a:r>
            <a:r>
              <a:rPr sz="1900" dirty="0">
                <a:latin typeface="Noto Sans CJK JP Regular"/>
                <a:cs typeface="Noto Sans CJK JP Regular"/>
              </a:rPr>
              <a:t>模型中，每</a:t>
            </a:r>
            <a:r>
              <a:rPr sz="1900" spc="-5" dirty="0">
                <a:latin typeface="Noto Sans CJK JP Regular"/>
                <a:cs typeface="Noto Sans CJK JP Regular"/>
              </a:rPr>
              <a:t>个 </a:t>
            </a:r>
            <a:r>
              <a:rPr sz="1900" dirty="0">
                <a:latin typeface="Noto Sans CJK JP Regular"/>
                <a:cs typeface="Noto Sans CJK JP Regular"/>
              </a:rPr>
              <a:t>虚拟机都有独立的</a:t>
            </a:r>
            <a:r>
              <a:rPr sz="1900" spc="-5" dirty="0">
                <a:latin typeface="DejaVu Sans"/>
                <a:cs typeface="DejaVu Sans"/>
              </a:rPr>
              <a:t>EPT</a:t>
            </a:r>
            <a:r>
              <a:rPr sz="1900" spc="-5" dirty="0">
                <a:latin typeface="Noto Sans CJK JP Regular"/>
                <a:cs typeface="Noto Sans CJK JP Regular"/>
              </a:rPr>
              <a:t>（</a:t>
            </a:r>
            <a:r>
              <a:rPr sz="1900" spc="-5" dirty="0">
                <a:latin typeface="DejaVu Sans"/>
                <a:cs typeface="DejaVu Sans"/>
              </a:rPr>
              <a:t>Extend</a:t>
            </a:r>
            <a:r>
              <a:rPr sz="1900" spc="-10" dirty="0">
                <a:latin typeface="DejaVu Sans"/>
                <a:cs typeface="DejaVu Sans"/>
              </a:rPr>
              <a:t> </a:t>
            </a:r>
            <a:r>
              <a:rPr sz="1900" spc="-30" dirty="0">
                <a:latin typeface="DejaVu Sans"/>
                <a:cs typeface="DejaVu Sans"/>
              </a:rPr>
              <a:t>Page</a:t>
            </a:r>
            <a:r>
              <a:rPr sz="1900" dirty="0">
                <a:latin typeface="DejaVu Sans"/>
                <a:cs typeface="DejaVu Sans"/>
              </a:rPr>
              <a:t> </a:t>
            </a:r>
            <a:r>
              <a:rPr sz="1900" spc="-55" dirty="0">
                <a:latin typeface="DejaVu Sans"/>
                <a:cs typeface="DejaVu Sans"/>
              </a:rPr>
              <a:t>Table</a:t>
            </a:r>
            <a:r>
              <a:rPr sz="1900" spc="-55" dirty="0">
                <a:latin typeface="Noto Sans CJK JP Regular"/>
                <a:cs typeface="Noto Sans CJK JP Regular"/>
              </a:rPr>
              <a:t>）</a:t>
            </a:r>
            <a:r>
              <a:rPr sz="1900" dirty="0">
                <a:latin typeface="Noto Sans CJK JP Regular"/>
                <a:cs typeface="Noto Sans CJK JP Regular"/>
              </a:rPr>
              <a:t>或</a:t>
            </a:r>
            <a:r>
              <a:rPr sz="1900" spc="-5" dirty="0">
                <a:latin typeface="DejaVu Sans"/>
                <a:cs typeface="DejaVu Sans"/>
              </a:rPr>
              <a:t>SPT</a:t>
            </a:r>
            <a:r>
              <a:rPr sz="1900" spc="-5" dirty="0">
                <a:latin typeface="Noto Sans CJK JP Regular"/>
                <a:cs typeface="Noto Sans CJK JP Regular"/>
              </a:rPr>
              <a:t>（</a:t>
            </a:r>
            <a:r>
              <a:rPr sz="1900" spc="-5" dirty="0">
                <a:latin typeface="DejaVu Sans"/>
                <a:cs typeface="DejaVu Sans"/>
              </a:rPr>
              <a:t>Shadow</a:t>
            </a:r>
            <a:r>
              <a:rPr sz="1900" dirty="0">
                <a:latin typeface="DejaVu Sans"/>
                <a:cs typeface="DejaVu Sans"/>
              </a:rPr>
              <a:t> </a:t>
            </a:r>
            <a:r>
              <a:rPr sz="1900" spc="-30" dirty="0">
                <a:latin typeface="DejaVu Sans"/>
                <a:cs typeface="DejaVu Sans"/>
              </a:rPr>
              <a:t>Page</a:t>
            </a:r>
            <a:endParaRPr sz="1900">
              <a:latin typeface="DejaVu Sans"/>
              <a:cs typeface="DejaVu Sans"/>
            </a:endParaRPr>
          </a:p>
          <a:p>
            <a:pPr marL="12700" marR="5080">
              <a:lnSpc>
                <a:spcPct val="100000"/>
              </a:lnSpc>
            </a:pPr>
            <a:r>
              <a:rPr sz="1900" spc="-50" dirty="0">
                <a:latin typeface="DejaVu Sans"/>
                <a:cs typeface="DejaVu Sans"/>
              </a:rPr>
              <a:t>Table</a:t>
            </a:r>
            <a:r>
              <a:rPr sz="1900" spc="-50" dirty="0">
                <a:latin typeface="Noto Sans CJK JP Regular"/>
                <a:cs typeface="Noto Sans CJK JP Regular"/>
              </a:rPr>
              <a:t>），</a:t>
            </a:r>
            <a:r>
              <a:rPr sz="1900" dirty="0">
                <a:latin typeface="Noto Sans CJK JP Regular"/>
                <a:cs typeface="Noto Sans CJK JP Regular"/>
              </a:rPr>
              <a:t>并且</a:t>
            </a:r>
            <a:r>
              <a:rPr sz="1900" spc="-5" dirty="0">
                <a:latin typeface="DejaVu Sans"/>
                <a:cs typeface="DejaVu Sans"/>
              </a:rPr>
              <a:t>Hypervisor</a:t>
            </a:r>
            <a:r>
              <a:rPr sz="1900" dirty="0">
                <a:latin typeface="Noto Sans CJK JP Regular"/>
                <a:cs typeface="Noto Sans CJK JP Regular"/>
              </a:rPr>
              <a:t>拥有单独的地址空间。然而，攻击者利用</a:t>
            </a:r>
            <a:r>
              <a:rPr sz="1900" spc="-5" dirty="0">
                <a:latin typeface="Noto Sans CJK JP Regular"/>
                <a:cs typeface="Noto Sans CJK JP Regular"/>
              </a:rPr>
              <a:t>一 </a:t>
            </a:r>
            <a:r>
              <a:rPr sz="1900" dirty="0">
                <a:latin typeface="Noto Sans CJK JP Regular"/>
                <a:cs typeface="Noto Sans CJK JP Regular"/>
              </a:rPr>
              <a:t>些软件漏洞、</a:t>
            </a:r>
            <a:r>
              <a:rPr sz="1900" spc="-5" dirty="0">
                <a:latin typeface="DejaVu Sans"/>
                <a:cs typeface="DejaVu Sans"/>
              </a:rPr>
              <a:t>DMA</a:t>
            </a:r>
            <a:r>
              <a:rPr sz="1900" dirty="0">
                <a:latin typeface="Noto Sans CJK JP Regular"/>
                <a:cs typeface="Noto Sans CJK JP Regular"/>
              </a:rPr>
              <a:t>攻击、</a:t>
            </a:r>
            <a:r>
              <a:rPr sz="1900" spc="5" dirty="0">
                <a:latin typeface="DejaVu Sans"/>
                <a:cs typeface="DejaVu Sans"/>
              </a:rPr>
              <a:t>VLAN</a:t>
            </a:r>
            <a:r>
              <a:rPr sz="1900" dirty="0">
                <a:latin typeface="Noto Sans CJK JP Regular"/>
                <a:cs typeface="Noto Sans CJK JP Regular"/>
              </a:rPr>
              <a:t>跳跃攻击和</a:t>
            </a:r>
            <a:r>
              <a:rPr sz="1900" spc="-5" dirty="0">
                <a:latin typeface="DejaVu Sans"/>
                <a:cs typeface="DejaVu Sans"/>
              </a:rPr>
              <a:t>Cache</a:t>
            </a:r>
            <a:r>
              <a:rPr sz="1900" dirty="0">
                <a:latin typeface="Noto Sans CJK JP Regular"/>
                <a:cs typeface="Noto Sans CJK JP Regular"/>
              </a:rPr>
              <a:t>变更等实现虚拟机</a:t>
            </a:r>
            <a:r>
              <a:rPr sz="1900" spc="-5" dirty="0">
                <a:latin typeface="Noto Sans CJK JP Regular"/>
                <a:cs typeface="Noto Sans CJK JP Regular"/>
              </a:rPr>
              <a:t>跨 </a:t>
            </a:r>
            <a:r>
              <a:rPr sz="1900" dirty="0">
                <a:latin typeface="Noto Sans CJK JP Regular"/>
                <a:cs typeface="Noto Sans CJK JP Regular"/>
              </a:rPr>
              <a:t>域访问。例如，攻击者利用</a:t>
            </a:r>
            <a:r>
              <a:rPr sz="1900" spc="-5" dirty="0">
                <a:latin typeface="DejaVu Sans"/>
                <a:cs typeface="DejaVu Sans"/>
              </a:rPr>
              <a:t>Hypervisor</a:t>
            </a:r>
            <a:r>
              <a:rPr sz="1900" dirty="0">
                <a:latin typeface="Noto Sans CJK JP Regular"/>
                <a:cs typeface="Noto Sans CJK JP Regular"/>
              </a:rPr>
              <a:t>漏洞或者已控制的</a:t>
            </a:r>
            <a:r>
              <a:rPr sz="1900" spc="-5" dirty="0">
                <a:latin typeface="DejaVu Sans"/>
                <a:cs typeface="DejaVu Sans"/>
              </a:rPr>
              <a:t>Hypervisor</a:t>
            </a:r>
            <a:r>
              <a:rPr sz="1900" spc="-5" dirty="0">
                <a:latin typeface="Noto Sans CJK JP Regular"/>
                <a:cs typeface="Noto Sans CJK JP Regular"/>
              </a:rPr>
              <a:t>对 </a:t>
            </a:r>
            <a:r>
              <a:rPr sz="1900" dirty="0">
                <a:latin typeface="Noto Sans CJK JP Regular"/>
                <a:cs typeface="Noto Sans CJK JP Regular"/>
              </a:rPr>
              <a:t>客户虚拟机的页表进行修改，使其映射到另一客户虚拟机的地址空间中</a:t>
            </a:r>
            <a:r>
              <a:rPr sz="1900" spc="-5" dirty="0">
                <a:latin typeface="Noto Sans CJK JP Regular"/>
                <a:cs typeface="Noto Sans CJK JP Regular"/>
              </a:rPr>
              <a:t>， </a:t>
            </a:r>
            <a:r>
              <a:rPr sz="1900" dirty="0">
                <a:latin typeface="Noto Sans CJK JP Regular"/>
                <a:cs typeface="Noto Sans CJK JP Regular"/>
              </a:rPr>
              <a:t>从而实现跨域访问。跨域访问能够窃取或篡改其他用户的数据或建立</a:t>
            </a:r>
            <a:r>
              <a:rPr sz="1900" spc="-5" dirty="0">
                <a:latin typeface="Noto Sans CJK JP Regular"/>
                <a:cs typeface="Noto Sans CJK JP Regular"/>
              </a:rPr>
              <a:t>隐 </a:t>
            </a:r>
            <a:r>
              <a:rPr sz="1900" dirty="0">
                <a:latin typeface="Noto Sans CJK JP Regular"/>
                <a:cs typeface="Noto Sans CJK JP Regular"/>
              </a:rPr>
              <a:t>蔽信道。防止这类攻击的主要方式是对不同虚拟机之间进行隔离，并</a:t>
            </a:r>
            <a:r>
              <a:rPr sz="1900" spc="-5" dirty="0">
                <a:latin typeface="Noto Sans CJK JP Regular"/>
                <a:cs typeface="Noto Sans CJK JP Regular"/>
              </a:rPr>
              <a:t>且 </a:t>
            </a:r>
            <a:r>
              <a:rPr sz="1900" dirty="0">
                <a:latin typeface="Noto Sans CJK JP Regular"/>
                <a:cs typeface="Noto Sans CJK JP Regular"/>
              </a:rPr>
              <a:t>剥夺</a:t>
            </a:r>
            <a:r>
              <a:rPr sz="1900" spc="-5" dirty="0">
                <a:latin typeface="DejaVu Sans"/>
                <a:cs typeface="DejaVu Sans"/>
              </a:rPr>
              <a:t>Hypervisor</a:t>
            </a:r>
            <a:r>
              <a:rPr sz="1900" dirty="0">
                <a:latin typeface="Noto Sans CJK JP Regular"/>
                <a:cs typeface="Noto Sans CJK JP Regular"/>
              </a:rPr>
              <a:t>更新</a:t>
            </a:r>
            <a:r>
              <a:rPr sz="1900" spc="-5" dirty="0">
                <a:latin typeface="DejaVu Sans"/>
                <a:cs typeface="DejaVu Sans"/>
              </a:rPr>
              <a:t>EPT</a:t>
            </a:r>
            <a:r>
              <a:rPr sz="1900" dirty="0">
                <a:latin typeface="Noto Sans CJK JP Regular"/>
                <a:cs typeface="Noto Sans CJK JP Regular"/>
              </a:rPr>
              <a:t>页表的能力</a:t>
            </a:r>
            <a:r>
              <a:rPr sz="1900" spc="-5" dirty="0">
                <a:latin typeface="Noto Sans CJK JP Regular"/>
                <a:cs typeface="Noto Sans CJK JP Regular"/>
              </a:rPr>
              <a:t>。</a:t>
            </a:r>
            <a:endParaRPr sz="1900">
              <a:latin typeface="Noto Sans CJK JP Regular"/>
              <a:cs typeface="Noto Sans CJK JP Regul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prstGeom prst="rect">
            <a:avLst/>
          </a:prstGeom>
        </p:spPr>
        <p:txBody>
          <a:bodyPr vert="horz" wrap="square" lIns="0" tIns="13335" rIns="0" bIns="0" rtlCol="0">
            <a:spAutoFit/>
          </a:bodyPr>
          <a:lstStyle/>
          <a:p>
            <a:pPr marL="16510">
              <a:lnSpc>
                <a:spcPct val="100000"/>
              </a:lnSpc>
              <a:spcBef>
                <a:spcPts val="105"/>
              </a:spcBef>
            </a:pPr>
            <a:r>
              <a:rPr dirty="0"/>
              <a:t>云计算原理与实</a:t>
            </a:r>
            <a:r>
              <a:rPr spc="5" dirty="0"/>
              <a:t>践</a:t>
            </a:r>
          </a:p>
        </p:txBody>
      </p:sp>
      <p:pic>
        <p:nvPicPr>
          <p:cNvPr id="8" name="Picture 2" descr="C:\Users\Administrator\Desktop\嘉数汇.jpg"/>
          <p:cNvPicPr>
            <a:picLocks noChangeAspect="1" noChangeArrowheads="1"/>
          </p:cNvPicPr>
          <p:nvPr/>
        </p:nvPicPr>
        <p:blipFill>
          <a:blip r:embed="rId2" cstate="print"/>
          <a:stretch>
            <a:fillRect/>
          </a:stretch>
        </p:blipFill>
        <p:spPr bwMode="auto">
          <a:xfrm>
            <a:off x="7502584" y="3507854"/>
            <a:ext cx="1461904" cy="1461904"/>
          </a:xfrm>
          <a:prstGeom prst="rect">
            <a:avLst/>
          </a:prstGeom>
          <a:noFill/>
          <a:ln>
            <a:noFill/>
          </a:ln>
        </p:spPr>
      </p:pic>
      <p:pic>
        <p:nvPicPr>
          <p:cNvPr id="9" name="Picture 2" descr="E:\000 2016年度教学活动\000 书籍写作\0000 云计算原理与实践\Cover.jpg"/>
          <p:cNvPicPr>
            <a:picLocks noChangeAspect="1" noChangeArrowheads="1"/>
          </p:cNvPicPr>
          <p:nvPr/>
        </p:nvPicPr>
        <p:blipFill>
          <a:blip r:embed="rId3" cstate="print"/>
          <a:srcRect/>
          <a:stretch>
            <a:fillRect/>
          </a:stretch>
        </p:blipFill>
        <p:spPr bwMode="auto">
          <a:xfrm>
            <a:off x="3679638" y="2381434"/>
            <a:ext cx="1800200" cy="2520280"/>
          </a:xfrm>
          <a:prstGeom prst="rect">
            <a:avLst/>
          </a:prstGeom>
          <a:ln>
            <a:noFill/>
          </a:ln>
          <a:effectLst>
            <a:outerShdw blurRad="190500" algn="tl" rotWithShape="0">
              <a:srgbClr val="000000">
                <a:alpha val="70000"/>
              </a:srgbClr>
            </a:outerShdw>
          </a:effectLst>
        </p:spPr>
      </p:pic>
      <p:sp>
        <p:nvSpPr>
          <p:cNvPr id="6" name="副标题 2"/>
          <p:cNvSpPr>
            <a:spLocks noGrp="1"/>
          </p:cNvSpPr>
          <p:nvPr>
            <p:ph type="subTitle" idx="4294967295"/>
          </p:nvPr>
        </p:nvSpPr>
        <p:spPr>
          <a:xfrm>
            <a:off x="914400" y="1707654"/>
            <a:ext cx="7239000" cy="576064"/>
          </a:xfrm>
          <a:prstGeom prst="rect">
            <a:avLst/>
          </a:prstGeom>
        </p:spPr>
        <p:txBody>
          <a:bodyPr>
            <a:normAutofit fontScale="92500"/>
          </a:bodyPr>
          <a:lstStyle/>
          <a:p>
            <a:pPr algn="ctr"/>
            <a:r>
              <a:rPr lang="en-US" altLang="zh-CN" sz="2700" b="1" dirty="0" smtClean="0">
                <a:solidFill>
                  <a:srgbClr val="00B0F0"/>
                </a:solidFill>
              </a:rPr>
              <a:t>Principles and Practice of Cloud Computing</a:t>
            </a:r>
            <a:endParaRPr lang="en-US" altLang="zh-CN" sz="2700" b="1" dirty="0" smtClean="0">
              <a:solidFill>
                <a:srgbClr val="00B0F0"/>
              </a:solidFill>
              <a:ea typeface="黑体" pitchFamily="49" charset="-122"/>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991360" y="272021"/>
            <a:ext cx="5160645" cy="634365"/>
          </a:xfrm>
          <a:prstGeom prst="rect">
            <a:avLst/>
          </a:prstGeom>
        </p:spPr>
        <p:txBody>
          <a:bodyPr vert="horz" wrap="square" lIns="0" tIns="12065" rIns="0" bIns="0" rtlCol="0">
            <a:spAutoFit/>
          </a:bodyPr>
          <a:lstStyle/>
          <a:p>
            <a:pPr marL="12700">
              <a:lnSpc>
                <a:spcPct val="100000"/>
              </a:lnSpc>
              <a:spcBef>
                <a:spcPts val="95"/>
              </a:spcBef>
            </a:pPr>
            <a:r>
              <a:rPr sz="4000" dirty="0"/>
              <a:t>跨虚拟机的</a:t>
            </a:r>
            <a:r>
              <a:rPr sz="4000" dirty="0">
                <a:latin typeface="DejaVu Sans"/>
                <a:cs typeface="DejaVu Sans"/>
              </a:rPr>
              <a:t>C</a:t>
            </a:r>
            <a:r>
              <a:rPr sz="4000" spc="-5" dirty="0">
                <a:latin typeface="DejaVu Sans"/>
                <a:cs typeface="DejaVu Sans"/>
              </a:rPr>
              <a:t>ache</a:t>
            </a:r>
            <a:r>
              <a:rPr sz="4000" dirty="0"/>
              <a:t>攻</a:t>
            </a:r>
            <a:r>
              <a:rPr sz="4000" spc="-5" dirty="0"/>
              <a:t>击</a:t>
            </a:r>
            <a:endParaRPr sz="4000">
              <a:latin typeface="DejaVu Sans"/>
              <a:cs typeface="DejaVu Sans"/>
            </a:endParaRPr>
          </a:p>
        </p:txBody>
      </p:sp>
      <p:sp>
        <p:nvSpPr>
          <p:cNvPr id="3" name="object 3"/>
          <p:cNvSpPr txBox="1"/>
          <p:nvPr/>
        </p:nvSpPr>
        <p:spPr>
          <a:xfrm>
            <a:off x="763269" y="1336675"/>
            <a:ext cx="7672705" cy="2950845"/>
          </a:xfrm>
          <a:prstGeom prst="rect">
            <a:avLst/>
          </a:prstGeom>
        </p:spPr>
        <p:txBody>
          <a:bodyPr vert="horz" wrap="square" lIns="0" tIns="12065" rIns="0" bIns="0" rtlCol="0">
            <a:spAutoFit/>
          </a:bodyPr>
          <a:lstStyle/>
          <a:p>
            <a:pPr marL="12700" marR="5080">
              <a:lnSpc>
                <a:spcPct val="100000"/>
              </a:lnSpc>
              <a:spcBef>
                <a:spcPts val="95"/>
              </a:spcBef>
            </a:pPr>
            <a:r>
              <a:rPr sz="1600" dirty="0">
                <a:latin typeface="Noto Sans CJK JP Regular"/>
                <a:cs typeface="Noto Sans CJK JP Regular"/>
              </a:rPr>
              <a:t>随着计算模式从独占计算硬件到云计算模式的迁移，基于共享</a:t>
            </a:r>
            <a:r>
              <a:rPr sz="1600" spc="-5" dirty="0">
                <a:latin typeface="DejaVu Sans"/>
                <a:cs typeface="DejaVu Sans"/>
              </a:rPr>
              <a:t>Cache</a:t>
            </a:r>
            <a:r>
              <a:rPr sz="1600" dirty="0">
                <a:latin typeface="Noto Sans CJK JP Regular"/>
                <a:cs typeface="Noto Sans CJK JP Regular"/>
              </a:rPr>
              <a:t>的侧信道攻击</a:t>
            </a:r>
            <a:r>
              <a:rPr sz="1600" spc="-5" dirty="0">
                <a:latin typeface="Noto Sans CJK JP Regular"/>
                <a:cs typeface="Noto Sans CJK JP Regular"/>
              </a:rPr>
              <a:t>变 </a:t>
            </a:r>
            <a:r>
              <a:rPr sz="1600" dirty="0">
                <a:latin typeface="Noto Sans CJK JP Regular"/>
                <a:cs typeface="Noto Sans CJK JP Regular"/>
              </a:rPr>
              <a:t>得越发严重。基于</a:t>
            </a:r>
            <a:r>
              <a:rPr sz="1600" spc="-5" dirty="0">
                <a:latin typeface="DejaVu Sans"/>
                <a:cs typeface="DejaVu Sans"/>
              </a:rPr>
              <a:t>Cache</a:t>
            </a:r>
            <a:r>
              <a:rPr sz="1600" dirty="0">
                <a:latin typeface="Noto Sans CJK JP Regular"/>
                <a:cs typeface="Noto Sans CJK JP Regular"/>
              </a:rPr>
              <a:t>的侧信道攻击和隐蔽信道攻击使攻击者能够在数秒或数分</a:t>
            </a:r>
            <a:r>
              <a:rPr sz="1600" spc="-5" dirty="0">
                <a:latin typeface="Noto Sans CJK JP Regular"/>
                <a:cs typeface="Noto Sans CJK JP Regular"/>
              </a:rPr>
              <a:t>钟 </a:t>
            </a:r>
            <a:r>
              <a:rPr sz="1600" dirty="0">
                <a:latin typeface="Noto Sans CJK JP Regular"/>
                <a:cs typeface="Noto Sans CJK JP Regular"/>
              </a:rPr>
              <a:t>内从当前流行的加密方法（</a:t>
            </a:r>
            <a:r>
              <a:rPr sz="1600" dirty="0">
                <a:latin typeface="DejaVu Sans"/>
                <a:cs typeface="DejaVu Sans"/>
              </a:rPr>
              <a:t>RSA</a:t>
            </a:r>
            <a:r>
              <a:rPr sz="1600" dirty="0">
                <a:latin typeface="Noto Sans CJK JP Regular"/>
                <a:cs typeface="Noto Sans CJK JP Regular"/>
              </a:rPr>
              <a:t>、</a:t>
            </a:r>
            <a:r>
              <a:rPr sz="1600" spc="-5" dirty="0">
                <a:latin typeface="DejaVu Sans"/>
                <a:cs typeface="DejaVu Sans"/>
              </a:rPr>
              <a:t>AES</a:t>
            </a:r>
            <a:r>
              <a:rPr sz="1600" dirty="0">
                <a:latin typeface="Noto Sans CJK JP Regular"/>
                <a:cs typeface="Noto Sans CJK JP Regular"/>
              </a:rPr>
              <a:t>和</a:t>
            </a:r>
            <a:r>
              <a:rPr sz="1600" spc="-5" dirty="0">
                <a:latin typeface="DejaVu Sans"/>
                <a:cs typeface="DejaVu Sans"/>
              </a:rPr>
              <a:t>DES</a:t>
            </a:r>
            <a:r>
              <a:rPr sz="1600" spc="-5" dirty="0">
                <a:latin typeface="Noto Sans CJK JP Regular"/>
                <a:cs typeface="Noto Sans CJK JP Regular"/>
              </a:rPr>
              <a:t>）</a:t>
            </a:r>
            <a:r>
              <a:rPr sz="1600" dirty="0">
                <a:latin typeface="Noto Sans CJK JP Regular"/>
                <a:cs typeface="Noto Sans CJK JP Regular"/>
              </a:rPr>
              <a:t>中获取到受害者的密钥信息。基</a:t>
            </a:r>
            <a:r>
              <a:rPr sz="1600" spc="-5" dirty="0">
                <a:latin typeface="Noto Sans CJK JP Regular"/>
                <a:cs typeface="Noto Sans CJK JP Regular"/>
              </a:rPr>
              <a:t>于 </a:t>
            </a:r>
            <a:r>
              <a:rPr sz="1600" spc="-5" dirty="0">
                <a:latin typeface="DejaVu Sans"/>
                <a:cs typeface="DejaVu Sans"/>
              </a:rPr>
              <a:t>Cache</a:t>
            </a:r>
            <a:r>
              <a:rPr sz="1600" dirty="0">
                <a:latin typeface="Noto Sans CJK JP Regular"/>
                <a:cs typeface="Noto Sans CJK JP Regular"/>
              </a:rPr>
              <a:t>的侧信道攻击不需要获取</a:t>
            </a:r>
            <a:r>
              <a:rPr sz="1600" spc="-5" dirty="0">
                <a:latin typeface="DejaVu Sans"/>
                <a:cs typeface="DejaVu Sans"/>
              </a:rPr>
              <a:t>Hypervisor</a:t>
            </a:r>
            <a:r>
              <a:rPr sz="1600" dirty="0">
                <a:latin typeface="Noto Sans CJK JP Regular"/>
                <a:cs typeface="Noto Sans CJK JP Regular"/>
              </a:rPr>
              <a:t>等特权和利用其漏洞，而只需通过对时</a:t>
            </a:r>
            <a:r>
              <a:rPr sz="1600" spc="-5" dirty="0">
                <a:latin typeface="Noto Sans CJK JP Regular"/>
                <a:cs typeface="Noto Sans CJK JP Regular"/>
              </a:rPr>
              <a:t>间 </a:t>
            </a:r>
            <a:r>
              <a:rPr sz="1600" dirty="0">
                <a:latin typeface="Noto Sans CJK JP Regular"/>
                <a:cs typeface="Noto Sans CJK JP Regular"/>
              </a:rPr>
              <a:t>损耗、电源损耗及电磁辐射等特性的监测、统计即可获取到其他客户虚拟机的数据</a:t>
            </a:r>
            <a:r>
              <a:rPr sz="1600" spc="-5" dirty="0">
                <a:latin typeface="Noto Sans CJK JP Regular"/>
                <a:cs typeface="Noto Sans CJK JP Regular"/>
              </a:rPr>
              <a:t>。 </a:t>
            </a:r>
            <a:r>
              <a:rPr sz="1600" dirty="0">
                <a:latin typeface="Noto Sans CJK JP Regular"/>
                <a:cs typeface="Noto Sans CJK JP Regular"/>
              </a:rPr>
              <a:t>侧信道攻击可以分为</a:t>
            </a:r>
            <a:r>
              <a:rPr sz="1600" dirty="0">
                <a:latin typeface="DejaVu Sans"/>
                <a:cs typeface="DejaVu Sans"/>
              </a:rPr>
              <a:t>3</a:t>
            </a:r>
            <a:r>
              <a:rPr sz="1600" dirty="0">
                <a:latin typeface="Noto Sans CJK JP Regular"/>
                <a:cs typeface="Noto Sans CJK JP Regular"/>
              </a:rPr>
              <a:t>种方式：基于时间驱动、基于轨迹驱动和基于访问驱动。基于</a:t>
            </a:r>
            <a:r>
              <a:rPr sz="1600" spc="-5" dirty="0">
                <a:latin typeface="Noto Sans CJK JP Regular"/>
                <a:cs typeface="Noto Sans CJK JP Regular"/>
              </a:rPr>
              <a:t>时 </a:t>
            </a:r>
            <a:r>
              <a:rPr sz="1600" dirty="0">
                <a:latin typeface="Noto Sans CJK JP Regular"/>
                <a:cs typeface="Noto Sans CJK JP Regular"/>
              </a:rPr>
              <a:t>间驱动的攻击是攻击者重复地检测被攻击者的加密操作所使用的时间，然后通过差</a:t>
            </a:r>
            <a:r>
              <a:rPr sz="1600" spc="-5" dirty="0">
                <a:latin typeface="Noto Sans CJK JP Regular"/>
                <a:cs typeface="Noto Sans CJK JP Regular"/>
              </a:rPr>
              <a:t>分 </a:t>
            </a:r>
            <a:r>
              <a:rPr sz="1600" dirty="0">
                <a:latin typeface="Noto Sans CJK JP Regular"/>
                <a:cs typeface="Noto Sans CJK JP Regular"/>
              </a:rPr>
              <a:t>分析等技术推断出密钥等信息。基于轨迹驱动的攻击通过持续地对设备的电能损耗</a:t>
            </a:r>
            <a:r>
              <a:rPr sz="1600" spc="-5" dirty="0">
                <a:latin typeface="Noto Sans CJK JP Regular"/>
                <a:cs typeface="Noto Sans CJK JP Regular"/>
              </a:rPr>
              <a:t>、 </a:t>
            </a:r>
            <a:r>
              <a:rPr sz="1600" dirty="0">
                <a:latin typeface="Noto Sans CJK JP Regular"/>
                <a:cs typeface="Noto Sans CJK JP Regular"/>
              </a:rPr>
              <a:t>电磁发射等情况进行监控，获取到其敏感信息，但是这类侧信道攻击需要攻击者能</a:t>
            </a:r>
            <a:r>
              <a:rPr sz="1600" spc="-5" dirty="0">
                <a:latin typeface="Noto Sans CJK JP Regular"/>
                <a:cs typeface="Noto Sans CJK JP Regular"/>
              </a:rPr>
              <a:t>够 </a:t>
            </a:r>
            <a:r>
              <a:rPr sz="1600" dirty="0">
                <a:latin typeface="Noto Sans CJK JP Regular"/>
                <a:cs typeface="Noto Sans CJK JP Regular"/>
              </a:rPr>
              <a:t>物理接近攻击目标。基于访问驱动的攻击是攻击者在执行加密操作的系统中运行一</a:t>
            </a:r>
            <a:r>
              <a:rPr sz="1600" spc="-5" dirty="0">
                <a:latin typeface="Noto Sans CJK JP Regular"/>
                <a:cs typeface="Noto Sans CJK JP Regular"/>
              </a:rPr>
              <a:t>个 </a:t>
            </a:r>
            <a:r>
              <a:rPr sz="1600" dirty="0">
                <a:latin typeface="Noto Sans CJK JP Regular"/>
                <a:cs typeface="Noto Sans CJK JP Regular"/>
              </a:rPr>
              <a:t>应用，这个应用通过监控共享</a:t>
            </a:r>
            <a:r>
              <a:rPr sz="1600" spc="-5" dirty="0">
                <a:latin typeface="DejaVu Sans"/>
                <a:cs typeface="DejaVu Sans"/>
              </a:rPr>
              <a:t>Cache</a:t>
            </a:r>
            <a:r>
              <a:rPr sz="1600" dirty="0">
                <a:latin typeface="Noto Sans CJK JP Regular"/>
                <a:cs typeface="Noto Sans CJK JP Regular"/>
              </a:rPr>
              <a:t>的使用情况来获取密钥信息。基于访问驱动攻</a:t>
            </a:r>
            <a:r>
              <a:rPr sz="1600" spc="-5" dirty="0">
                <a:latin typeface="Noto Sans CJK JP Regular"/>
                <a:cs typeface="Noto Sans CJK JP Regular"/>
              </a:rPr>
              <a:t>击 </a:t>
            </a:r>
            <a:r>
              <a:rPr sz="1600" dirty="0">
                <a:latin typeface="Noto Sans CJK JP Regular"/>
                <a:cs typeface="Noto Sans CJK JP Regular"/>
              </a:rPr>
              <a:t>的优势是不需要攻击者得到受害者精确的时间信息</a:t>
            </a:r>
            <a:r>
              <a:rPr sz="1600" spc="-5" dirty="0">
                <a:latin typeface="Noto Sans CJK JP Regular"/>
                <a:cs typeface="Noto Sans CJK JP Regular"/>
              </a:rPr>
              <a:t>。</a:t>
            </a:r>
            <a:endParaRPr sz="1600">
              <a:latin typeface="Noto Sans CJK JP Regular"/>
              <a:cs typeface="Noto Sans CJK JP Regul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273300" y="272021"/>
            <a:ext cx="4596765" cy="634365"/>
          </a:xfrm>
          <a:prstGeom prst="rect">
            <a:avLst/>
          </a:prstGeom>
        </p:spPr>
        <p:txBody>
          <a:bodyPr vert="horz" wrap="square" lIns="0" tIns="12065" rIns="0" bIns="0" rtlCol="0">
            <a:spAutoFit/>
          </a:bodyPr>
          <a:lstStyle/>
          <a:p>
            <a:pPr marL="12700">
              <a:lnSpc>
                <a:spcPct val="100000"/>
              </a:lnSpc>
              <a:spcBef>
                <a:spcPts val="95"/>
              </a:spcBef>
            </a:pPr>
            <a:r>
              <a:rPr sz="4000" dirty="0"/>
              <a:t>快照、内存转存威</a:t>
            </a:r>
            <a:r>
              <a:rPr sz="4000" spc="-5" dirty="0"/>
              <a:t>胁</a:t>
            </a:r>
            <a:endParaRPr sz="4000"/>
          </a:p>
        </p:txBody>
      </p:sp>
      <p:sp>
        <p:nvSpPr>
          <p:cNvPr id="3" name="object 3"/>
          <p:cNvSpPr txBox="1"/>
          <p:nvPr/>
        </p:nvSpPr>
        <p:spPr>
          <a:xfrm>
            <a:off x="647700" y="1396364"/>
            <a:ext cx="7847965" cy="2707005"/>
          </a:xfrm>
          <a:prstGeom prst="rect">
            <a:avLst/>
          </a:prstGeom>
        </p:spPr>
        <p:txBody>
          <a:bodyPr vert="horz" wrap="square" lIns="0" tIns="12065" rIns="0" bIns="0" rtlCol="0">
            <a:spAutoFit/>
          </a:bodyPr>
          <a:lstStyle/>
          <a:p>
            <a:pPr marL="12700" marR="5080">
              <a:lnSpc>
                <a:spcPct val="100000"/>
              </a:lnSpc>
              <a:spcBef>
                <a:spcPts val="95"/>
              </a:spcBef>
            </a:pPr>
            <a:r>
              <a:rPr sz="2200" dirty="0">
                <a:latin typeface="Noto Sans CJK JP Regular"/>
                <a:cs typeface="Noto Sans CJK JP Regular"/>
              </a:rPr>
              <a:t>虚拟机快照</a:t>
            </a:r>
            <a:r>
              <a:rPr sz="2200" spc="-5" dirty="0">
                <a:latin typeface="Noto Sans CJK JP Regular"/>
                <a:cs typeface="Noto Sans CJK JP Regular"/>
              </a:rPr>
              <a:t>（</a:t>
            </a:r>
            <a:r>
              <a:rPr sz="2200" spc="-5" dirty="0">
                <a:latin typeface="DejaVu Sans"/>
                <a:cs typeface="DejaVu Sans"/>
              </a:rPr>
              <a:t>snapshot</a:t>
            </a:r>
            <a:r>
              <a:rPr sz="2200" spc="-5" dirty="0">
                <a:latin typeface="Noto Sans CJK JP Regular"/>
                <a:cs typeface="Noto Sans CJK JP Regular"/>
              </a:rPr>
              <a:t>）</a:t>
            </a:r>
            <a:r>
              <a:rPr sz="2200" dirty="0">
                <a:latin typeface="Noto Sans CJK JP Regular"/>
                <a:cs typeface="Noto Sans CJK JP Regular"/>
              </a:rPr>
              <a:t>是</a:t>
            </a:r>
            <a:r>
              <a:rPr sz="2200" spc="-5" dirty="0">
                <a:latin typeface="DejaVu Sans"/>
                <a:cs typeface="DejaVu Sans"/>
              </a:rPr>
              <a:t>Hypervisor</a:t>
            </a:r>
            <a:r>
              <a:rPr sz="2200" dirty="0">
                <a:latin typeface="Noto Sans CJK JP Regular"/>
                <a:cs typeface="Noto Sans CJK JP Regular"/>
              </a:rPr>
              <a:t>提供管理者的</a:t>
            </a:r>
            <a:r>
              <a:rPr sz="2200" spc="-5" dirty="0">
                <a:latin typeface="DejaVu Sans"/>
                <a:cs typeface="DejaVu Sans"/>
              </a:rPr>
              <a:t>API</a:t>
            </a:r>
            <a:r>
              <a:rPr sz="2200" spc="-5" dirty="0">
                <a:latin typeface="Noto Sans CJK JP Regular"/>
                <a:cs typeface="Noto Sans CJK JP Regular"/>
              </a:rPr>
              <a:t>，用 </a:t>
            </a:r>
            <a:r>
              <a:rPr sz="2200" dirty="0">
                <a:latin typeface="Noto Sans CJK JP Regular"/>
                <a:cs typeface="Noto Sans CJK JP Regular"/>
              </a:rPr>
              <a:t>于容错和虚拟机维护。云提供商的内部管理员可以利用管理</a:t>
            </a:r>
            <a:r>
              <a:rPr sz="2200" spc="-5" dirty="0">
                <a:latin typeface="Noto Sans CJK JP Regular"/>
                <a:cs typeface="Noto Sans CJK JP Regular"/>
              </a:rPr>
              <a:t>工 </a:t>
            </a:r>
            <a:r>
              <a:rPr sz="2200" dirty="0">
                <a:latin typeface="Noto Sans CJK JP Regular"/>
                <a:cs typeface="Noto Sans CJK JP Regular"/>
              </a:rPr>
              <a:t>具对运行中的虚拟机进行快照，为内部攻击者提供了便利之门</a:t>
            </a:r>
            <a:r>
              <a:rPr sz="2200" spc="-5" dirty="0">
                <a:latin typeface="Noto Sans CJK JP Regular"/>
                <a:cs typeface="Noto Sans CJK JP Regular"/>
              </a:rPr>
              <a:t>。 </a:t>
            </a:r>
            <a:r>
              <a:rPr sz="2200" dirty="0">
                <a:latin typeface="Noto Sans CJK JP Regular"/>
                <a:cs typeface="Noto Sans CJK JP Regular"/>
              </a:rPr>
              <a:t>这样可以在用户不知情的情况下，就可将虚拟机回</a:t>
            </a:r>
            <a:r>
              <a:rPr sz="2200" spc="-5" dirty="0">
                <a:latin typeface="Noto Sans CJK JP Regular"/>
                <a:cs typeface="Noto Sans CJK JP Regular"/>
              </a:rPr>
              <a:t>滚</a:t>
            </a:r>
            <a:endParaRPr sz="2200">
              <a:latin typeface="Noto Sans CJK JP Regular"/>
              <a:cs typeface="Noto Sans CJK JP Regular"/>
            </a:endParaRPr>
          </a:p>
          <a:p>
            <a:pPr marL="12700" marR="284480" algn="just">
              <a:lnSpc>
                <a:spcPct val="100000"/>
              </a:lnSpc>
            </a:pPr>
            <a:r>
              <a:rPr sz="2200" spc="-10" dirty="0">
                <a:latin typeface="Noto Sans CJK JP Regular"/>
                <a:cs typeface="Noto Sans CJK JP Regular"/>
              </a:rPr>
              <a:t>（</a:t>
            </a:r>
            <a:r>
              <a:rPr sz="2200" spc="-10" dirty="0">
                <a:latin typeface="DejaVu Sans"/>
                <a:cs typeface="DejaVu Sans"/>
              </a:rPr>
              <a:t>rollback</a:t>
            </a:r>
            <a:r>
              <a:rPr sz="2200" spc="-10" dirty="0">
                <a:latin typeface="Noto Sans CJK JP Regular"/>
                <a:cs typeface="Noto Sans CJK JP Regular"/>
              </a:rPr>
              <a:t>）</a:t>
            </a:r>
            <a:r>
              <a:rPr sz="2200" dirty="0">
                <a:latin typeface="Noto Sans CJK JP Regular"/>
                <a:cs typeface="Noto Sans CJK JP Regular"/>
              </a:rPr>
              <a:t>到特定阶段，从而绕过一些安全机制的更新。</a:t>
            </a:r>
            <a:r>
              <a:rPr sz="2200" spc="-5" dirty="0">
                <a:latin typeface="Noto Sans CJK JP Regular"/>
                <a:cs typeface="Noto Sans CJK JP Regular"/>
              </a:rPr>
              <a:t>内 </a:t>
            </a:r>
            <a:r>
              <a:rPr sz="2200" dirty="0">
                <a:latin typeface="Noto Sans CJK JP Regular"/>
                <a:cs typeface="Noto Sans CJK JP Regular"/>
              </a:rPr>
              <a:t>部攻击者甚至可以利用内存转存工具对用户的内存进行转储</a:t>
            </a:r>
            <a:r>
              <a:rPr sz="2200" spc="-5" dirty="0">
                <a:latin typeface="Noto Sans CJK JP Regular"/>
                <a:cs typeface="Noto Sans CJK JP Regular"/>
              </a:rPr>
              <a:t>， </a:t>
            </a:r>
            <a:r>
              <a:rPr sz="2200" dirty="0">
                <a:latin typeface="Noto Sans CJK JP Regular"/>
                <a:cs typeface="Noto Sans CJK JP Regular"/>
              </a:rPr>
              <a:t>然后进行线下分析、窃取用户数据。通常这类攻击的防护是</a:t>
            </a:r>
            <a:r>
              <a:rPr sz="2200" spc="-5" dirty="0">
                <a:latin typeface="Noto Sans CJK JP Regular"/>
                <a:cs typeface="Noto Sans CJK JP Regular"/>
              </a:rPr>
              <a:t>利 </a:t>
            </a:r>
            <a:r>
              <a:rPr sz="2200" dirty="0">
                <a:latin typeface="Noto Sans CJK JP Regular"/>
                <a:cs typeface="Noto Sans CJK JP Regular"/>
              </a:rPr>
              <a:t>用密码学机制防护，或者禁用管理员的快照和转存操作</a:t>
            </a:r>
            <a:r>
              <a:rPr sz="2200" spc="-5" dirty="0">
                <a:latin typeface="Noto Sans CJK JP Regular"/>
                <a:cs typeface="Noto Sans CJK JP Regular"/>
              </a:rPr>
              <a:t>。</a:t>
            </a:r>
            <a:endParaRPr sz="2200">
              <a:latin typeface="Noto Sans CJK JP Regular"/>
              <a:cs typeface="Noto Sans CJK JP Regula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273300" y="272021"/>
            <a:ext cx="4596765" cy="634365"/>
          </a:xfrm>
          <a:prstGeom prst="rect">
            <a:avLst/>
          </a:prstGeom>
        </p:spPr>
        <p:txBody>
          <a:bodyPr vert="horz" wrap="square" lIns="0" tIns="12065" rIns="0" bIns="0" rtlCol="0">
            <a:spAutoFit/>
          </a:bodyPr>
          <a:lstStyle/>
          <a:p>
            <a:pPr marL="12700">
              <a:lnSpc>
                <a:spcPct val="100000"/>
              </a:lnSpc>
              <a:spcBef>
                <a:spcPts val="95"/>
              </a:spcBef>
            </a:pPr>
            <a:r>
              <a:rPr sz="4000" dirty="0"/>
              <a:t>物理攻击和线路窃</a:t>
            </a:r>
            <a:r>
              <a:rPr sz="4000" spc="-5" dirty="0"/>
              <a:t>听</a:t>
            </a:r>
            <a:endParaRPr sz="4000"/>
          </a:p>
        </p:txBody>
      </p:sp>
      <p:sp>
        <p:nvSpPr>
          <p:cNvPr id="3" name="object 3"/>
          <p:cNvSpPr txBox="1"/>
          <p:nvPr/>
        </p:nvSpPr>
        <p:spPr>
          <a:xfrm>
            <a:off x="732790" y="1347469"/>
            <a:ext cx="7877809" cy="2707005"/>
          </a:xfrm>
          <a:prstGeom prst="rect">
            <a:avLst/>
          </a:prstGeom>
        </p:spPr>
        <p:txBody>
          <a:bodyPr vert="horz" wrap="square" lIns="0" tIns="12065" rIns="0" bIns="0" rtlCol="0">
            <a:spAutoFit/>
          </a:bodyPr>
          <a:lstStyle/>
          <a:p>
            <a:pPr marL="12700" marR="5080" indent="29845">
              <a:lnSpc>
                <a:spcPct val="100000"/>
              </a:lnSpc>
              <a:spcBef>
                <a:spcPts val="95"/>
              </a:spcBef>
            </a:pPr>
            <a:r>
              <a:rPr sz="2200" dirty="0">
                <a:latin typeface="Noto Sans CJK JP Regular"/>
                <a:cs typeface="Noto Sans CJK JP Regular"/>
              </a:rPr>
              <a:t>物理攻击是指攻击者能够物理接近攻击目标所在的物理服务器</a:t>
            </a:r>
            <a:r>
              <a:rPr sz="2200" spc="-5" dirty="0">
                <a:latin typeface="Noto Sans CJK JP Regular"/>
                <a:cs typeface="Noto Sans CJK JP Regular"/>
              </a:rPr>
              <a:t>。 </a:t>
            </a:r>
            <a:r>
              <a:rPr sz="2200" dirty="0">
                <a:latin typeface="Noto Sans CJK JP Regular"/>
                <a:cs typeface="Noto Sans CJK JP Regular"/>
              </a:rPr>
              <a:t>虽然数据中心有专门的安全防护措施（例如录像监控和审计</a:t>
            </a:r>
            <a:r>
              <a:rPr sz="2200" spc="-5" dirty="0">
                <a:latin typeface="Noto Sans CJK JP Regular"/>
                <a:cs typeface="Noto Sans CJK JP Regular"/>
              </a:rPr>
              <a:t>机 </a:t>
            </a:r>
            <a:r>
              <a:rPr sz="2200" dirty="0">
                <a:latin typeface="Noto Sans CJK JP Regular"/>
                <a:cs typeface="Noto Sans CJK JP Regular"/>
              </a:rPr>
              <a:t>制），但是数据中心的机房每天都有维修人员、清洁人员和</a:t>
            </a:r>
            <a:r>
              <a:rPr sz="2200" spc="-5" dirty="0">
                <a:latin typeface="Noto Sans CJK JP Regular"/>
                <a:cs typeface="Noto Sans CJK JP Regular"/>
              </a:rPr>
              <a:t>管 </a:t>
            </a:r>
            <a:r>
              <a:rPr sz="2200" dirty="0">
                <a:latin typeface="Noto Sans CJK JP Regular"/>
                <a:cs typeface="Noto Sans CJK JP Regular"/>
              </a:rPr>
              <a:t>理人员出入，给安全带来了潜在的隐患。冷启动攻击就是很</a:t>
            </a:r>
            <a:r>
              <a:rPr sz="2200" spc="-5" dirty="0">
                <a:latin typeface="Noto Sans CJK JP Regular"/>
                <a:cs typeface="Noto Sans CJK JP Regular"/>
              </a:rPr>
              <a:t>好 </a:t>
            </a:r>
            <a:r>
              <a:rPr sz="2200" dirty="0">
                <a:latin typeface="Noto Sans CJK JP Regular"/>
                <a:cs typeface="Noto Sans CJK JP Regular"/>
              </a:rPr>
              <a:t>的例子。通道或线路窃听可认为是另一种形式的物理攻击，</a:t>
            </a:r>
            <a:r>
              <a:rPr sz="2200" spc="-5" dirty="0">
                <a:latin typeface="Noto Sans CJK JP Regular"/>
                <a:cs typeface="Noto Sans CJK JP Regular"/>
              </a:rPr>
              <a:t>攻 </a:t>
            </a:r>
            <a:r>
              <a:rPr sz="2200" dirty="0">
                <a:latin typeface="Noto Sans CJK JP Regular"/>
                <a:cs typeface="Noto Sans CJK JP Regular"/>
              </a:rPr>
              <a:t>击者通过一些特殊的方式监听受害者的通道和线路，包括外</a:t>
            </a:r>
            <a:r>
              <a:rPr sz="2200" spc="-5" dirty="0">
                <a:latin typeface="Noto Sans CJK JP Regular"/>
                <a:cs typeface="Noto Sans CJK JP Regular"/>
              </a:rPr>
              <a:t>部 </a:t>
            </a:r>
            <a:r>
              <a:rPr sz="2200" dirty="0">
                <a:latin typeface="Noto Sans CJK JP Regular"/>
                <a:cs typeface="Noto Sans CJK JP Regular"/>
              </a:rPr>
              <a:t>网络、虚拟机之间的虚拟网络和内部总线等，从中窃取来自</a:t>
            </a:r>
            <a:r>
              <a:rPr sz="2200" spc="-5" dirty="0">
                <a:latin typeface="Noto Sans CJK JP Regular"/>
                <a:cs typeface="Noto Sans CJK JP Regular"/>
              </a:rPr>
              <a:t>或 </a:t>
            </a:r>
            <a:r>
              <a:rPr sz="2200" dirty="0">
                <a:latin typeface="Noto Sans CJK JP Regular"/>
                <a:cs typeface="Noto Sans CJK JP Regular"/>
              </a:rPr>
              <a:t>流向虚拟机和</a:t>
            </a:r>
            <a:r>
              <a:rPr sz="2200" spc="-5" dirty="0">
                <a:latin typeface="DejaVu Sans"/>
                <a:cs typeface="DejaVu Sans"/>
              </a:rPr>
              <a:t>Hypervisor</a:t>
            </a:r>
            <a:r>
              <a:rPr sz="2200" dirty="0">
                <a:latin typeface="Noto Sans CJK JP Regular"/>
                <a:cs typeface="Noto Sans CJK JP Regular"/>
              </a:rPr>
              <a:t>的数据</a:t>
            </a:r>
            <a:r>
              <a:rPr sz="2200" spc="-5" dirty="0">
                <a:latin typeface="Noto Sans CJK JP Regular"/>
                <a:cs typeface="Noto Sans CJK JP Regular"/>
              </a:rPr>
              <a:t>。</a:t>
            </a:r>
            <a:endParaRPr sz="2200">
              <a:latin typeface="Noto Sans CJK JP Regular"/>
              <a:cs typeface="Noto Sans CJK JP Regula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211580" y="272021"/>
            <a:ext cx="6719570" cy="634365"/>
          </a:xfrm>
          <a:prstGeom prst="rect">
            <a:avLst/>
          </a:prstGeom>
        </p:spPr>
        <p:txBody>
          <a:bodyPr vert="horz" wrap="square" lIns="0" tIns="12065" rIns="0" bIns="0" rtlCol="0">
            <a:spAutoFit/>
          </a:bodyPr>
          <a:lstStyle/>
          <a:p>
            <a:pPr marL="12700">
              <a:lnSpc>
                <a:spcPct val="100000"/>
              </a:lnSpc>
              <a:spcBef>
                <a:spcPts val="95"/>
              </a:spcBef>
              <a:tabLst>
                <a:tab pos="1626870" algn="l"/>
              </a:tabLst>
            </a:pPr>
            <a:r>
              <a:rPr sz="4000" spc="-5" dirty="0">
                <a:latin typeface="DejaVu Sans"/>
                <a:cs typeface="DejaVu Sans"/>
              </a:rPr>
              <a:t>7.2.2	</a:t>
            </a:r>
            <a:r>
              <a:rPr sz="4000" dirty="0"/>
              <a:t>虚拟化软件栈安全防</a:t>
            </a:r>
            <a:r>
              <a:rPr sz="4000" spc="-5" dirty="0"/>
              <a:t>御</a:t>
            </a:r>
            <a:endParaRPr sz="4000">
              <a:latin typeface="DejaVu Sans"/>
              <a:cs typeface="DejaVu Sans"/>
            </a:endParaRPr>
          </a:p>
        </p:txBody>
      </p:sp>
      <p:sp>
        <p:nvSpPr>
          <p:cNvPr id="3" name="object 3"/>
          <p:cNvSpPr txBox="1"/>
          <p:nvPr/>
        </p:nvSpPr>
        <p:spPr>
          <a:xfrm>
            <a:off x="732790" y="1024889"/>
            <a:ext cx="7684770" cy="2707005"/>
          </a:xfrm>
          <a:prstGeom prst="rect">
            <a:avLst/>
          </a:prstGeom>
        </p:spPr>
        <p:txBody>
          <a:bodyPr vert="horz" wrap="square" lIns="0" tIns="12065" rIns="0" bIns="0" rtlCol="0">
            <a:spAutoFit/>
          </a:bodyPr>
          <a:lstStyle/>
          <a:p>
            <a:pPr marL="12700" marR="5080">
              <a:lnSpc>
                <a:spcPct val="100000"/>
              </a:lnSpc>
              <a:spcBef>
                <a:spcPts val="95"/>
              </a:spcBef>
            </a:pPr>
            <a:r>
              <a:rPr sz="2200" dirty="0">
                <a:latin typeface="Noto Sans CJK JP Regular"/>
                <a:cs typeface="Noto Sans CJK JP Regular"/>
              </a:rPr>
              <a:t>虚拟化软件栈安全可分为虚拟机自身的</a:t>
            </a:r>
            <a:r>
              <a:rPr sz="2200" spc="-5" dirty="0">
                <a:latin typeface="Noto Sans CJK JP Regular"/>
                <a:cs typeface="Noto Sans CJK JP Regular"/>
              </a:rPr>
              <a:t>（</a:t>
            </a:r>
            <a:r>
              <a:rPr sz="2200" spc="-5" dirty="0">
                <a:latin typeface="DejaVu Sans"/>
                <a:cs typeface="DejaVu Sans"/>
              </a:rPr>
              <a:t>GOS</a:t>
            </a:r>
            <a:r>
              <a:rPr sz="2200" dirty="0">
                <a:latin typeface="Noto Sans CJK JP Regular"/>
                <a:cs typeface="Noto Sans CJK JP Regular"/>
              </a:rPr>
              <a:t>、</a:t>
            </a:r>
            <a:r>
              <a:rPr sz="2200" spc="-5" dirty="0">
                <a:latin typeface="DejaVu Sans"/>
                <a:cs typeface="DejaVu Sans"/>
              </a:rPr>
              <a:t>Apps</a:t>
            </a:r>
            <a:r>
              <a:rPr sz="2200" spc="-5" dirty="0">
                <a:latin typeface="Noto Sans CJK JP Regular"/>
                <a:cs typeface="Noto Sans CJK JP Regular"/>
              </a:rPr>
              <a:t>）</a:t>
            </a:r>
            <a:r>
              <a:rPr sz="2200" dirty="0">
                <a:latin typeface="Noto Sans CJK JP Regular"/>
                <a:cs typeface="Noto Sans CJK JP Regular"/>
              </a:rPr>
              <a:t>的</a:t>
            </a:r>
            <a:r>
              <a:rPr sz="2200" spc="-5" dirty="0">
                <a:latin typeface="Noto Sans CJK JP Regular"/>
                <a:cs typeface="Noto Sans CJK JP Regular"/>
              </a:rPr>
              <a:t>安 </a:t>
            </a:r>
            <a:r>
              <a:rPr sz="2200" dirty="0">
                <a:latin typeface="Noto Sans CJK JP Regular"/>
                <a:cs typeface="Noto Sans CJK JP Regular"/>
              </a:rPr>
              <a:t>全和</a:t>
            </a:r>
            <a:r>
              <a:rPr sz="2200" spc="-5" dirty="0">
                <a:latin typeface="DejaVu Sans"/>
                <a:cs typeface="DejaVu Sans"/>
              </a:rPr>
              <a:t>Hypervisor</a:t>
            </a:r>
            <a:r>
              <a:rPr sz="2200" dirty="0">
                <a:latin typeface="Noto Sans CJK JP Regular"/>
                <a:cs typeface="Noto Sans CJK JP Regular"/>
              </a:rPr>
              <a:t>（虚拟化层）的安全两个层次。从可信基的</a:t>
            </a:r>
            <a:r>
              <a:rPr sz="2200" spc="-5" dirty="0">
                <a:latin typeface="Noto Sans CJK JP Regular"/>
                <a:cs typeface="Noto Sans CJK JP Regular"/>
              </a:rPr>
              <a:t>角 </a:t>
            </a:r>
            <a:r>
              <a:rPr sz="2200" dirty="0">
                <a:latin typeface="Noto Sans CJK JP Regular"/>
                <a:cs typeface="Noto Sans CJK JP Regular"/>
              </a:rPr>
              <a:t>度分类，业界的安全方案可分为基于</a:t>
            </a:r>
            <a:r>
              <a:rPr sz="2200" spc="-5" dirty="0">
                <a:latin typeface="DejaVu Sans"/>
                <a:cs typeface="DejaVu Sans"/>
              </a:rPr>
              <a:t>Hypervisor</a:t>
            </a:r>
            <a:r>
              <a:rPr sz="2200" dirty="0">
                <a:latin typeface="Noto Sans CJK JP Regular"/>
                <a:cs typeface="Noto Sans CJK JP Regular"/>
              </a:rPr>
              <a:t>的保护</a:t>
            </a:r>
            <a:r>
              <a:rPr sz="2200" spc="-5" dirty="0">
                <a:latin typeface="Noto Sans CJK JP Regular"/>
                <a:cs typeface="Noto Sans CJK JP Regular"/>
              </a:rPr>
              <a:t>、</a:t>
            </a:r>
            <a:endParaRPr sz="2200">
              <a:latin typeface="Noto Sans CJK JP Regular"/>
              <a:cs typeface="Noto Sans CJK JP Regular"/>
            </a:endParaRPr>
          </a:p>
          <a:p>
            <a:pPr marL="12700" marR="5080">
              <a:lnSpc>
                <a:spcPct val="100000"/>
              </a:lnSpc>
            </a:pPr>
            <a:r>
              <a:rPr sz="2200" spc="-5" dirty="0">
                <a:latin typeface="DejaVu Sans"/>
                <a:cs typeface="DejaVu Sans"/>
              </a:rPr>
              <a:t>Hypervisor</a:t>
            </a:r>
            <a:r>
              <a:rPr sz="2200" dirty="0">
                <a:latin typeface="Noto Sans CJK JP Regular"/>
                <a:cs typeface="Noto Sans CJK JP Regular"/>
              </a:rPr>
              <a:t>自身安全防护及虚拟机在不可信</a:t>
            </a:r>
            <a:r>
              <a:rPr sz="2200" spc="-5" dirty="0">
                <a:latin typeface="DejaVu Sans"/>
                <a:cs typeface="DejaVu Sans"/>
              </a:rPr>
              <a:t>Hypervisor</a:t>
            </a:r>
            <a:r>
              <a:rPr sz="2200" dirty="0">
                <a:latin typeface="Noto Sans CJK JP Regular"/>
                <a:cs typeface="Noto Sans CJK JP Regular"/>
              </a:rPr>
              <a:t>环</a:t>
            </a:r>
            <a:r>
              <a:rPr sz="2200" spc="-5" dirty="0">
                <a:latin typeface="Noto Sans CJK JP Regular"/>
                <a:cs typeface="Noto Sans CJK JP Regular"/>
              </a:rPr>
              <a:t>境 </a:t>
            </a:r>
            <a:r>
              <a:rPr sz="2200" dirty="0">
                <a:latin typeface="Noto Sans CJK JP Regular"/>
                <a:cs typeface="Noto Sans CJK JP Regular"/>
              </a:rPr>
              <a:t>中的安全防护。其他方案还包括在</a:t>
            </a:r>
            <a:r>
              <a:rPr sz="2200" spc="-5" dirty="0">
                <a:latin typeface="DejaVu Sans"/>
                <a:cs typeface="DejaVu Sans"/>
              </a:rPr>
              <a:t>Hypervisor</a:t>
            </a:r>
            <a:r>
              <a:rPr sz="2200" dirty="0">
                <a:latin typeface="Noto Sans CJK JP Regular"/>
                <a:cs typeface="Noto Sans CJK JP Regular"/>
              </a:rPr>
              <a:t>层之下引入新</a:t>
            </a:r>
            <a:r>
              <a:rPr sz="2200" spc="-5" dirty="0">
                <a:latin typeface="Noto Sans CJK JP Regular"/>
                <a:cs typeface="Noto Sans CJK JP Regular"/>
              </a:rPr>
              <a:t>的 </a:t>
            </a:r>
            <a:r>
              <a:rPr sz="2200" dirty="0">
                <a:latin typeface="Noto Sans CJK JP Regular"/>
                <a:cs typeface="Noto Sans CJK JP Regular"/>
              </a:rPr>
              <a:t>软硬件安全模块，从隔离机制、加密机制和权限访问控制这</a:t>
            </a:r>
            <a:r>
              <a:rPr sz="2200" spc="-5" dirty="0">
                <a:latin typeface="Noto Sans CJK JP Regular"/>
                <a:cs typeface="Noto Sans CJK JP Regular"/>
              </a:rPr>
              <a:t>些 </a:t>
            </a:r>
            <a:r>
              <a:rPr sz="2200" dirty="0">
                <a:latin typeface="Noto Sans CJK JP Regular"/>
                <a:cs typeface="Noto Sans CJK JP Regular"/>
              </a:rPr>
              <a:t>不同角度对虚拟机及内部软件进行保护，以及对侧信道攻击</a:t>
            </a:r>
            <a:r>
              <a:rPr sz="2200" spc="-5" dirty="0">
                <a:latin typeface="Noto Sans CJK JP Regular"/>
                <a:cs typeface="Noto Sans CJK JP Regular"/>
              </a:rPr>
              <a:t>的 </a:t>
            </a:r>
            <a:r>
              <a:rPr sz="2200" dirty="0">
                <a:latin typeface="Noto Sans CJK JP Regular"/>
                <a:cs typeface="Noto Sans CJK JP Regular"/>
              </a:rPr>
              <a:t>防护</a:t>
            </a:r>
            <a:r>
              <a:rPr sz="2200" spc="-5" dirty="0">
                <a:latin typeface="Noto Sans CJK JP Regular"/>
                <a:cs typeface="Noto Sans CJK JP Regular"/>
              </a:rPr>
              <a:t>。</a:t>
            </a:r>
            <a:endParaRPr sz="2200">
              <a:latin typeface="Noto Sans CJK JP Regular"/>
              <a:cs typeface="Noto Sans CJK JP Regula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973579" y="272021"/>
            <a:ext cx="5195570" cy="634365"/>
          </a:xfrm>
          <a:prstGeom prst="rect">
            <a:avLst/>
          </a:prstGeom>
        </p:spPr>
        <p:txBody>
          <a:bodyPr vert="horz" wrap="square" lIns="0" tIns="12065" rIns="0" bIns="0" rtlCol="0">
            <a:spAutoFit/>
          </a:bodyPr>
          <a:lstStyle/>
          <a:p>
            <a:pPr marL="12700">
              <a:lnSpc>
                <a:spcPct val="100000"/>
              </a:lnSpc>
              <a:spcBef>
                <a:spcPts val="95"/>
              </a:spcBef>
              <a:tabLst>
                <a:tab pos="1626870" algn="l"/>
              </a:tabLst>
            </a:pPr>
            <a:r>
              <a:rPr sz="4000" spc="-5" dirty="0">
                <a:latin typeface="DejaVu Sans"/>
                <a:cs typeface="DejaVu Sans"/>
              </a:rPr>
              <a:t>7.2.3	</a:t>
            </a:r>
            <a:r>
              <a:rPr sz="4000" dirty="0"/>
              <a:t>虚拟化安全总</a:t>
            </a:r>
            <a:r>
              <a:rPr sz="4000" spc="-5" dirty="0"/>
              <a:t>结</a:t>
            </a:r>
            <a:endParaRPr sz="4000">
              <a:latin typeface="DejaVu Sans"/>
              <a:cs typeface="DejaVu Sans"/>
            </a:endParaRPr>
          </a:p>
        </p:txBody>
      </p:sp>
      <p:sp>
        <p:nvSpPr>
          <p:cNvPr id="3" name="object 3"/>
          <p:cNvSpPr txBox="1"/>
          <p:nvPr/>
        </p:nvSpPr>
        <p:spPr>
          <a:xfrm>
            <a:off x="641350" y="1134745"/>
            <a:ext cx="7569200" cy="1122680"/>
          </a:xfrm>
          <a:prstGeom prst="rect">
            <a:avLst/>
          </a:prstGeom>
        </p:spPr>
        <p:txBody>
          <a:bodyPr vert="horz" wrap="square" lIns="0" tIns="12700" rIns="0" bIns="0" rtlCol="0">
            <a:spAutoFit/>
          </a:bodyPr>
          <a:lstStyle/>
          <a:p>
            <a:pPr marL="12700" marR="5080" algn="just">
              <a:lnSpc>
                <a:spcPct val="100000"/>
              </a:lnSpc>
              <a:spcBef>
                <a:spcPts val="100"/>
              </a:spcBef>
            </a:pPr>
            <a:r>
              <a:rPr sz="1800" dirty="0">
                <a:latin typeface="Noto Sans CJK JP Regular"/>
                <a:cs typeface="Noto Sans CJK JP Regular"/>
              </a:rPr>
              <a:t>近年来虚拟化安全虽取得众多成果，但针对现存的安全问题仍捉襟见肘，针 对众多潜在的安全威胁和漏洞更是力不从心。由此可见，虚拟化安全还有很 大的研究和提升空间，迫切需要研究出一套高效、可行且易实施的虚拟化安 全防护方案。</a:t>
            </a:r>
            <a:endParaRPr sz="1800">
              <a:latin typeface="Noto Sans CJK JP Regular"/>
              <a:cs typeface="Noto Sans CJK JP Regula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724150" y="272021"/>
            <a:ext cx="3695065" cy="634365"/>
          </a:xfrm>
          <a:prstGeom prst="rect">
            <a:avLst/>
          </a:prstGeom>
        </p:spPr>
        <p:txBody>
          <a:bodyPr vert="horz" wrap="square" lIns="0" tIns="12065" rIns="0" bIns="0" rtlCol="0">
            <a:spAutoFit/>
          </a:bodyPr>
          <a:lstStyle/>
          <a:p>
            <a:pPr marL="12700">
              <a:lnSpc>
                <a:spcPct val="100000"/>
              </a:lnSpc>
              <a:spcBef>
                <a:spcPts val="95"/>
              </a:spcBef>
              <a:tabLst>
                <a:tab pos="1142365" algn="l"/>
              </a:tabLst>
            </a:pPr>
            <a:r>
              <a:rPr sz="4000" spc="-5" dirty="0">
                <a:latin typeface="DejaVu Sans"/>
                <a:cs typeface="DejaVu Sans"/>
              </a:rPr>
              <a:t>7.3	</a:t>
            </a:r>
            <a:r>
              <a:rPr sz="4000" dirty="0"/>
              <a:t>云存储安</a:t>
            </a:r>
            <a:r>
              <a:rPr sz="4000" spc="-5" dirty="0"/>
              <a:t>全</a:t>
            </a:r>
            <a:endParaRPr sz="4000">
              <a:latin typeface="DejaVu Sans"/>
              <a:cs typeface="DejaVu Sans"/>
            </a:endParaRPr>
          </a:p>
        </p:txBody>
      </p:sp>
      <p:sp>
        <p:nvSpPr>
          <p:cNvPr id="3" name="object 3"/>
          <p:cNvSpPr txBox="1"/>
          <p:nvPr/>
        </p:nvSpPr>
        <p:spPr>
          <a:xfrm>
            <a:off x="535940" y="1133601"/>
            <a:ext cx="6193790" cy="2364740"/>
          </a:xfrm>
          <a:prstGeom prst="rect">
            <a:avLst/>
          </a:prstGeom>
        </p:spPr>
        <p:txBody>
          <a:bodyPr vert="horz" wrap="square" lIns="0" tIns="109855" rIns="0" bIns="0" rtlCol="0">
            <a:spAutoFit/>
          </a:bodyPr>
          <a:lstStyle/>
          <a:p>
            <a:pPr marL="1303655" lvl="2" indent="-1290955">
              <a:lnSpc>
                <a:spcPct val="100000"/>
              </a:lnSpc>
              <a:spcBef>
                <a:spcPts val="865"/>
              </a:spcBef>
              <a:buFont typeface="DejaVu Sans"/>
              <a:buAutoNum type="arabicPeriod"/>
              <a:tabLst>
                <a:tab pos="1303020" algn="l"/>
                <a:tab pos="1303655" algn="l"/>
              </a:tabLst>
            </a:pPr>
            <a:r>
              <a:rPr sz="3200" dirty="0">
                <a:latin typeface="Noto Sans CJK JP Regular"/>
                <a:cs typeface="Noto Sans CJK JP Regular"/>
              </a:rPr>
              <a:t>云存储的安全需</a:t>
            </a:r>
            <a:r>
              <a:rPr sz="3200" spc="5" dirty="0">
                <a:latin typeface="Noto Sans CJK JP Regular"/>
                <a:cs typeface="Noto Sans CJK JP Regular"/>
              </a:rPr>
              <a:t>求</a:t>
            </a:r>
            <a:endParaRPr sz="3200">
              <a:latin typeface="Noto Sans CJK JP Regular"/>
              <a:cs typeface="Noto Sans CJK JP Regular"/>
            </a:endParaRPr>
          </a:p>
          <a:p>
            <a:pPr marL="1303655" lvl="2" indent="-1290955">
              <a:lnSpc>
                <a:spcPct val="100000"/>
              </a:lnSpc>
              <a:spcBef>
                <a:spcPts val="765"/>
              </a:spcBef>
              <a:buFont typeface="DejaVu Sans"/>
              <a:buAutoNum type="arabicPeriod"/>
              <a:tabLst>
                <a:tab pos="1303020" algn="l"/>
                <a:tab pos="1303655" algn="l"/>
              </a:tabLst>
            </a:pPr>
            <a:r>
              <a:rPr sz="3200" dirty="0">
                <a:latin typeface="Noto Sans CJK JP Regular"/>
                <a:cs typeface="Noto Sans CJK JP Regular"/>
              </a:rPr>
              <a:t>安全云存储系统概</a:t>
            </a:r>
            <a:r>
              <a:rPr sz="3200" spc="5" dirty="0">
                <a:latin typeface="Noto Sans CJK JP Regular"/>
                <a:cs typeface="Noto Sans CJK JP Regular"/>
              </a:rPr>
              <a:t>述</a:t>
            </a:r>
            <a:endParaRPr sz="3200">
              <a:latin typeface="Noto Sans CJK JP Regular"/>
              <a:cs typeface="Noto Sans CJK JP Regular"/>
            </a:endParaRPr>
          </a:p>
          <a:p>
            <a:pPr marL="1303655" lvl="2" indent="-1290955">
              <a:lnSpc>
                <a:spcPct val="100000"/>
              </a:lnSpc>
              <a:spcBef>
                <a:spcPts val="765"/>
              </a:spcBef>
              <a:buFont typeface="DejaVu Sans"/>
              <a:buAutoNum type="arabicPeriod"/>
              <a:tabLst>
                <a:tab pos="1303020" algn="l"/>
                <a:tab pos="1303655" algn="l"/>
              </a:tabLst>
            </a:pPr>
            <a:r>
              <a:rPr sz="3200" dirty="0">
                <a:latin typeface="Noto Sans CJK JP Regular"/>
                <a:cs typeface="Noto Sans CJK JP Regular"/>
              </a:rPr>
              <a:t>安全云存储系统的一般架</a:t>
            </a:r>
            <a:r>
              <a:rPr sz="3200" spc="5" dirty="0">
                <a:latin typeface="Noto Sans CJK JP Regular"/>
                <a:cs typeface="Noto Sans CJK JP Regular"/>
              </a:rPr>
              <a:t>构</a:t>
            </a:r>
            <a:endParaRPr sz="3200">
              <a:latin typeface="Noto Sans CJK JP Regular"/>
              <a:cs typeface="Noto Sans CJK JP Regular"/>
            </a:endParaRPr>
          </a:p>
          <a:p>
            <a:pPr marL="1303655" lvl="2" indent="-1290955">
              <a:lnSpc>
                <a:spcPct val="100000"/>
              </a:lnSpc>
              <a:spcBef>
                <a:spcPts val="765"/>
              </a:spcBef>
              <a:buFont typeface="DejaVu Sans"/>
              <a:buAutoNum type="arabicPeriod"/>
              <a:tabLst>
                <a:tab pos="1303020" algn="l"/>
                <a:tab pos="1303655" algn="l"/>
              </a:tabLst>
            </a:pPr>
            <a:r>
              <a:rPr sz="3200" dirty="0">
                <a:latin typeface="Noto Sans CJK JP Regular"/>
                <a:cs typeface="Noto Sans CJK JP Regular"/>
              </a:rPr>
              <a:t>安全云存储系统的关键技</a:t>
            </a:r>
            <a:r>
              <a:rPr sz="3200" spc="5" dirty="0">
                <a:latin typeface="Noto Sans CJK JP Regular"/>
                <a:cs typeface="Noto Sans CJK JP Regular"/>
              </a:rPr>
              <a:t>术</a:t>
            </a:r>
            <a:endParaRPr sz="3200">
              <a:latin typeface="Noto Sans CJK JP Regular"/>
              <a:cs typeface="Noto Sans CJK JP Regula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719579" y="272021"/>
            <a:ext cx="5703570" cy="634365"/>
          </a:xfrm>
          <a:prstGeom prst="rect">
            <a:avLst/>
          </a:prstGeom>
        </p:spPr>
        <p:txBody>
          <a:bodyPr vert="horz" wrap="square" lIns="0" tIns="12065" rIns="0" bIns="0" rtlCol="0">
            <a:spAutoFit/>
          </a:bodyPr>
          <a:lstStyle/>
          <a:p>
            <a:pPr marL="12700">
              <a:lnSpc>
                <a:spcPct val="100000"/>
              </a:lnSpc>
              <a:spcBef>
                <a:spcPts val="95"/>
              </a:spcBef>
              <a:tabLst>
                <a:tab pos="1626870" algn="l"/>
              </a:tabLst>
            </a:pPr>
            <a:r>
              <a:rPr sz="4000" spc="-5" dirty="0">
                <a:latin typeface="DejaVu Sans"/>
                <a:cs typeface="DejaVu Sans"/>
              </a:rPr>
              <a:t>7.3.1	</a:t>
            </a:r>
            <a:r>
              <a:rPr sz="4000" dirty="0"/>
              <a:t>云存储的安全需</a:t>
            </a:r>
            <a:r>
              <a:rPr sz="4000" spc="-5" dirty="0"/>
              <a:t>求</a:t>
            </a:r>
            <a:endParaRPr sz="4000">
              <a:latin typeface="DejaVu Sans"/>
              <a:cs typeface="DejaVu Sans"/>
            </a:endParaRPr>
          </a:p>
        </p:txBody>
      </p:sp>
      <p:sp>
        <p:nvSpPr>
          <p:cNvPr id="3" name="object 3"/>
          <p:cNvSpPr txBox="1"/>
          <p:nvPr/>
        </p:nvSpPr>
        <p:spPr>
          <a:xfrm>
            <a:off x="535940" y="1171067"/>
            <a:ext cx="2473325" cy="1122680"/>
          </a:xfrm>
          <a:prstGeom prst="rect">
            <a:avLst/>
          </a:prstGeom>
        </p:spPr>
        <p:txBody>
          <a:bodyPr vert="horz" wrap="square" lIns="0" tIns="73025" rIns="0" bIns="0" rtlCol="0">
            <a:spAutoFit/>
          </a:bodyPr>
          <a:lstStyle/>
          <a:p>
            <a:pPr marL="12700">
              <a:lnSpc>
                <a:spcPct val="100000"/>
              </a:lnSpc>
              <a:spcBef>
                <a:spcPts val="575"/>
              </a:spcBef>
            </a:pPr>
            <a:r>
              <a:rPr sz="2000" spc="-5" dirty="0">
                <a:latin typeface="DejaVu Sans"/>
                <a:cs typeface="DejaVu Sans"/>
              </a:rPr>
              <a:t>1</a:t>
            </a:r>
            <a:r>
              <a:rPr sz="2000" spc="-5" dirty="0">
                <a:latin typeface="Noto Sans CJK JP Regular"/>
                <a:cs typeface="Noto Sans CJK JP Regular"/>
              </a:rPr>
              <a:t>．</a:t>
            </a:r>
            <a:r>
              <a:rPr sz="2000" dirty="0">
                <a:latin typeface="Noto Sans CJK JP Regular"/>
                <a:cs typeface="Noto Sans CJK JP Regular"/>
              </a:rPr>
              <a:t>数据的安全</a:t>
            </a:r>
            <a:r>
              <a:rPr sz="2000" spc="5" dirty="0">
                <a:latin typeface="Noto Sans CJK JP Regular"/>
                <a:cs typeface="Noto Sans CJK JP Regular"/>
              </a:rPr>
              <a:t>性</a:t>
            </a:r>
            <a:endParaRPr sz="2000">
              <a:latin typeface="Noto Sans CJK JP Regular"/>
              <a:cs typeface="Noto Sans CJK JP Regular"/>
            </a:endParaRPr>
          </a:p>
          <a:p>
            <a:pPr marL="12700">
              <a:lnSpc>
                <a:spcPct val="100000"/>
              </a:lnSpc>
              <a:spcBef>
                <a:spcPts val="480"/>
              </a:spcBef>
            </a:pPr>
            <a:r>
              <a:rPr sz="2000" spc="-10" dirty="0">
                <a:latin typeface="DejaVu Sans"/>
                <a:cs typeface="DejaVu Sans"/>
              </a:rPr>
              <a:t>2</a:t>
            </a:r>
            <a:r>
              <a:rPr sz="2000" dirty="0">
                <a:latin typeface="Noto Sans CJK JP Regular"/>
                <a:cs typeface="Noto Sans CJK JP Regular"/>
              </a:rPr>
              <a:t>．密钥管理分发机</a:t>
            </a:r>
            <a:r>
              <a:rPr sz="2000" spc="5" dirty="0">
                <a:latin typeface="Noto Sans CJK JP Regular"/>
                <a:cs typeface="Noto Sans CJK JP Regular"/>
              </a:rPr>
              <a:t>制</a:t>
            </a:r>
            <a:endParaRPr sz="2000">
              <a:latin typeface="Noto Sans CJK JP Regular"/>
              <a:cs typeface="Noto Sans CJK JP Regular"/>
            </a:endParaRPr>
          </a:p>
          <a:p>
            <a:pPr marL="12700">
              <a:lnSpc>
                <a:spcPct val="100000"/>
              </a:lnSpc>
              <a:spcBef>
                <a:spcPts val="480"/>
              </a:spcBef>
            </a:pPr>
            <a:r>
              <a:rPr sz="2000" spc="-5" dirty="0">
                <a:latin typeface="DejaVu Sans"/>
                <a:cs typeface="DejaVu Sans"/>
              </a:rPr>
              <a:t>3</a:t>
            </a:r>
            <a:r>
              <a:rPr sz="2000" spc="-5" dirty="0">
                <a:latin typeface="Noto Sans CJK JP Regular"/>
                <a:cs typeface="Noto Sans CJK JP Regular"/>
              </a:rPr>
              <a:t>．</a:t>
            </a:r>
            <a:r>
              <a:rPr sz="2000" dirty="0">
                <a:latin typeface="Noto Sans CJK JP Regular"/>
                <a:cs typeface="Noto Sans CJK JP Regular"/>
              </a:rPr>
              <a:t>其他功能需</a:t>
            </a:r>
            <a:r>
              <a:rPr sz="2000" spc="5" dirty="0">
                <a:latin typeface="Noto Sans CJK JP Regular"/>
                <a:cs typeface="Noto Sans CJK JP Regular"/>
              </a:rPr>
              <a:t>求</a:t>
            </a:r>
            <a:endParaRPr sz="2000">
              <a:latin typeface="Noto Sans CJK JP Regular"/>
              <a:cs typeface="Noto Sans CJK JP Regula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465580" y="272021"/>
            <a:ext cx="6211570" cy="634365"/>
          </a:xfrm>
          <a:prstGeom prst="rect">
            <a:avLst/>
          </a:prstGeom>
        </p:spPr>
        <p:txBody>
          <a:bodyPr vert="horz" wrap="square" lIns="0" tIns="12065" rIns="0" bIns="0" rtlCol="0">
            <a:spAutoFit/>
          </a:bodyPr>
          <a:lstStyle/>
          <a:p>
            <a:pPr marL="12700">
              <a:lnSpc>
                <a:spcPct val="100000"/>
              </a:lnSpc>
              <a:spcBef>
                <a:spcPts val="95"/>
              </a:spcBef>
              <a:tabLst>
                <a:tab pos="1626870" algn="l"/>
              </a:tabLst>
            </a:pPr>
            <a:r>
              <a:rPr sz="4000" spc="-5" dirty="0">
                <a:latin typeface="DejaVu Sans"/>
                <a:cs typeface="DejaVu Sans"/>
              </a:rPr>
              <a:t>7.3.2	</a:t>
            </a:r>
            <a:r>
              <a:rPr sz="4000" dirty="0"/>
              <a:t>安全云存储系统概</a:t>
            </a:r>
            <a:r>
              <a:rPr sz="4000" spc="-5" dirty="0"/>
              <a:t>述</a:t>
            </a:r>
            <a:endParaRPr sz="4000">
              <a:latin typeface="DejaVu Sans"/>
              <a:cs typeface="DejaVu Sans"/>
            </a:endParaRPr>
          </a:p>
        </p:txBody>
      </p:sp>
      <p:sp>
        <p:nvSpPr>
          <p:cNvPr id="3" name="object 3"/>
          <p:cNvSpPr txBox="1"/>
          <p:nvPr/>
        </p:nvSpPr>
        <p:spPr>
          <a:xfrm>
            <a:off x="878839" y="1231265"/>
            <a:ext cx="7645400" cy="2219960"/>
          </a:xfrm>
          <a:prstGeom prst="rect">
            <a:avLst/>
          </a:prstGeom>
        </p:spPr>
        <p:txBody>
          <a:bodyPr vert="horz" wrap="square" lIns="0" tIns="12700" rIns="0" bIns="0" rtlCol="0">
            <a:spAutoFit/>
          </a:bodyPr>
          <a:lstStyle/>
          <a:p>
            <a:pPr marL="12700" marR="5080" algn="just">
              <a:lnSpc>
                <a:spcPct val="100000"/>
              </a:lnSpc>
              <a:spcBef>
                <a:spcPts val="100"/>
              </a:spcBef>
            </a:pPr>
            <a:r>
              <a:rPr sz="2400" dirty="0">
                <a:latin typeface="Noto Sans CJK JP Regular"/>
                <a:cs typeface="Noto Sans CJK JP Regular"/>
              </a:rPr>
              <a:t>用户对云存储的不信任引发了云存储系统中的安全问题。 近年来，随着云存储的推广与普及，虽然有越来越多的人 开始使用云存储存放自己的资料，但云存储系统中的安全 问题却并没有得到缓解。为了解决云存储系统中的安全问 题，国内外的研究者做了大量研究，逐渐在云存储系统的 研究中形成一个新的方向</a:t>
            </a:r>
            <a:r>
              <a:rPr sz="2400" dirty="0">
                <a:latin typeface="DejaVu Sans"/>
                <a:cs typeface="DejaVu Sans"/>
              </a:rPr>
              <a:t>——</a:t>
            </a:r>
            <a:r>
              <a:rPr sz="2400" dirty="0">
                <a:latin typeface="Noto Sans CJK JP Regular"/>
                <a:cs typeface="Noto Sans CJK JP Regular"/>
              </a:rPr>
              <a:t>安全云存储系统。</a:t>
            </a:r>
            <a:endParaRPr sz="2400">
              <a:latin typeface="Noto Sans CJK JP Regular"/>
              <a:cs typeface="Noto Sans CJK JP Regula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03300" y="272021"/>
            <a:ext cx="7136765" cy="634365"/>
          </a:xfrm>
          <a:prstGeom prst="rect">
            <a:avLst/>
          </a:prstGeom>
        </p:spPr>
        <p:txBody>
          <a:bodyPr vert="horz" wrap="square" lIns="0" tIns="12065" rIns="0" bIns="0" rtlCol="0">
            <a:spAutoFit/>
          </a:bodyPr>
          <a:lstStyle/>
          <a:p>
            <a:pPr marL="12700">
              <a:lnSpc>
                <a:spcPct val="100000"/>
              </a:lnSpc>
              <a:spcBef>
                <a:spcPts val="95"/>
              </a:spcBef>
            </a:pPr>
            <a:r>
              <a:rPr sz="4000" dirty="0"/>
              <a:t>安全云存储系统设计的一般原</a:t>
            </a:r>
            <a:r>
              <a:rPr sz="4000" spc="-5" dirty="0"/>
              <a:t>则</a:t>
            </a:r>
            <a:endParaRPr sz="4000"/>
          </a:p>
        </p:txBody>
      </p:sp>
      <p:sp>
        <p:nvSpPr>
          <p:cNvPr id="3" name="object 3"/>
          <p:cNvSpPr txBox="1"/>
          <p:nvPr/>
        </p:nvSpPr>
        <p:spPr>
          <a:xfrm>
            <a:off x="567690" y="1188719"/>
            <a:ext cx="7646034" cy="1245870"/>
          </a:xfrm>
          <a:prstGeom prst="rect">
            <a:avLst/>
          </a:prstGeom>
        </p:spPr>
        <p:txBody>
          <a:bodyPr vert="horz" wrap="square" lIns="0" tIns="13335" rIns="0" bIns="0" rtlCol="0">
            <a:spAutoFit/>
          </a:bodyPr>
          <a:lstStyle/>
          <a:p>
            <a:pPr marL="12700" marR="5080" algn="just">
              <a:lnSpc>
                <a:spcPct val="100000"/>
              </a:lnSpc>
              <a:spcBef>
                <a:spcPts val="105"/>
              </a:spcBef>
            </a:pPr>
            <a:r>
              <a:rPr sz="2000" dirty="0">
                <a:latin typeface="Noto Sans CJK JP Regular"/>
                <a:cs typeface="Noto Sans CJK JP Regular"/>
              </a:rPr>
              <a:t>安全云存储系统是云存储系统的一个子集，它指的是包含安全特性的 云存储系统，安全云存储系统的设计者通常会提出一些安全方面的假 设，然后根据这些假设建立系统的威胁模型与信任体系，最终设计并 实现系统或原型系统</a:t>
            </a:r>
            <a:r>
              <a:rPr sz="2000" spc="5" dirty="0">
                <a:latin typeface="Noto Sans CJK JP Regular"/>
                <a:cs typeface="Noto Sans CJK JP Regular"/>
              </a:rPr>
              <a:t>。</a:t>
            </a:r>
            <a:endParaRPr sz="2000">
              <a:latin typeface="Noto Sans CJK JP Regular"/>
              <a:cs typeface="Noto Sans CJK JP Regula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019300" y="272021"/>
            <a:ext cx="5104765" cy="634365"/>
          </a:xfrm>
          <a:prstGeom prst="rect">
            <a:avLst/>
          </a:prstGeom>
        </p:spPr>
        <p:txBody>
          <a:bodyPr vert="horz" wrap="square" lIns="0" tIns="12065" rIns="0" bIns="0" rtlCol="0">
            <a:spAutoFit/>
          </a:bodyPr>
          <a:lstStyle/>
          <a:p>
            <a:pPr marL="12700">
              <a:lnSpc>
                <a:spcPct val="100000"/>
              </a:lnSpc>
              <a:spcBef>
                <a:spcPts val="95"/>
              </a:spcBef>
            </a:pPr>
            <a:r>
              <a:rPr sz="4000" dirty="0"/>
              <a:t>安全云存储系统的现</a:t>
            </a:r>
            <a:r>
              <a:rPr sz="4000" spc="-5" dirty="0"/>
              <a:t>状</a:t>
            </a:r>
            <a:endParaRPr sz="4000"/>
          </a:p>
        </p:txBody>
      </p:sp>
      <p:sp>
        <p:nvSpPr>
          <p:cNvPr id="3" name="object 3"/>
          <p:cNvSpPr txBox="1"/>
          <p:nvPr/>
        </p:nvSpPr>
        <p:spPr>
          <a:xfrm>
            <a:off x="829944" y="1271269"/>
            <a:ext cx="7646034" cy="2160270"/>
          </a:xfrm>
          <a:prstGeom prst="rect">
            <a:avLst/>
          </a:prstGeom>
        </p:spPr>
        <p:txBody>
          <a:bodyPr vert="horz" wrap="square" lIns="0" tIns="13335" rIns="0" bIns="0" rtlCol="0">
            <a:spAutoFit/>
          </a:bodyPr>
          <a:lstStyle/>
          <a:p>
            <a:pPr marL="12700" marR="5080" algn="just">
              <a:lnSpc>
                <a:spcPct val="100000"/>
              </a:lnSpc>
              <a:spcBef>
                <a:spcPts val="105"/>
              </a:spcBef>
            </a:pPr>
            <a:r>
              <a:rPr sz="2000" dirty="0">
                <a:latin typeface="Noto Sans CJK JP Regular"/>
                <a:cs typeface="Noto Sans CJK JP Regular"/>
              </a:rPr>
              <a:t>从存储系统的技术支撑与发展来看，文件系统是构建云存储系统的重 要部分之一。随着网络存储系统的发展，加密文件系统的理念也逐渐 网络化、系统化，最终演变成安全网络存储系统。一般的安全网络存 储系统至少包括客户端与服务器两部分，客户端由系统的使用者进行 操作，为用户数据提供数据加解密、完整性校验以及访问权限控制等 功能；服务器作为数据及元数据的存储介质，对数据没有任何的访问 或使用权限</a:t>
            </a:r>
            <a:r>
              <a:rPr sz="2000" spc="5" dirty="0">
                <a:latin typeface="Noto Sans CJK JP Regular"/>
                <a:cs typeface="Noto Sans CJK JP Regular"/>
              </a:rPr>
              <a:t>。</a:t>
            </a:r>
            <a:endParaRPr sz="2000">
              <a:latin typeface="Noto Sans CJK JP Regular"/>
              <a:cs typeface="Noto Sans CJK JP Regul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03300" y="272021"/>
            <a:ext cx="7136765" cy="634365"/>
          </a:xfrm>
          <a:prstGeom prst="rect">
            <a:avLst/>
          </a:prstGeom>
        </p:spPr>
        <p:txBody>
          <a:bodyPr vert="horz" wrap="square" lIns="0" tIns="12065" rIns="0" bIns="0" rtlCol="0">
            <a:spAutoFit/>
          </a:bodyPr>
          <a:lstStyle/>
          <a:p>
            <a:pPr marL="12700">
              <a:lnSpc>
                <a:spcPct val="100000"/>
              </a:lnSpc>
              <a:spcBef>
                <a:spcPts val="95"/>
              </a:spcBef>
            </a:pPr>
            <a:r>
              <a:rPr sz="4000" dirty="0">
                <a:latin typeface="Noto Sans CJK JP Regular"/>
                <a:cs typeface="Noto Sans CJK JP Regular"/>
              </a:rPr>
              <a:t>《云计算原理与实践》课程总</a:t>
            </a:r>
            <a:r>
              <a:rPr sz="4000" spc="-5" dirty="0">
                <a:latin typeface="Noto Sans CJK JP Regular"/>
                <a:cs typeface="Noto Sans CJK JP Regular"/>
              </a:rPr>
              <a:t>览</a:t>
            </a:r>
            <a:endParaRPr sz="4000">
              <a:latin typeface="Noto Sans CJK JP Regular"/>
              <a:cs typeface="Noto Sans CJK JP Regular"/>
            </a:endParaRPr>
          </a:p>
        </p:txBody>
      </p:sp>
      <p:graphicFrame>
        <p:nvGraphicFramePr>
          <p:cNvPr id="1026" name="Object 2"/>
          <p:cNvGraphicFramePr>
            <a:graphicFrameLocks noChangeAspect="1"/>
          </p:cNvGraphicFramePr>
          <p:nvPr/>
        </p:nvGraphicFramePr>
        <p:xfrm>
          <a:off x="660400" y="1562100"/>
          <a:ext cx="7658100" cy="2997200"/>
        </p:xfrm>
        <a:graphic>
          <a:graphicData uri="http://schemas.openxmlformats.org/presentationml/2006/ole">
            <p:oleObj spid="_x0000_s1026" name="Visio" r:id="rId3" imgW="5723178" imgH="2249303" progId="Visio.Drawing.11">
              <p:embed/>
            </p:oleObj>
          </a:graphicData>
        </a:graphic>
      </p:graphicFrame>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03580" y="272021"/>
            <a:ext cx="7735570" cy="634365"/>
          </a:xfrm>
          <a:prstGeom prst="rect">
            <a:avLst/>
          </a:prstGeom>
        </p:spPr>
        <p:txBody>
          <a:bodyPr vert="horz" wrap="square" lIns="0" tIns="12065" rIns="0" bIns="0" rtlCol="0">
            <a:spAutoFit/>
          </a:bodyPr>
          <a:lstStyle/>
          <a:p>
            <a:pPr marL="12700">
              <a:lnSpc>
                <a:spcPct val="100000"/>
              </a:lnSpc>
              <a:spcBef>
                <a:spcPts val="95"/>
              </a:spcBef>
              <a:tabLst>
                <a:tab pos="1626870" algn="l"/>
              </a:tabLst>
            </a:pPr>
            <a:r>
              <a:rPr sz="4000" spc="-5" dirty="0">
                <a:latin typeface="DejaVu Sans"/>
                <a:cs typeface="DejaVu Sans"/>
              </a:rPr>
              <a:t>7.3.3	</a:t>
            </a:r>
            <a:r>
              <a:rPr sz="4000" dirty="0"/>
              <a:t>安全云存储系统的一般架</a:t>
            </a:r>
            <a:r>
              <a:rPr sz="4000" spc="-5" dirty="0"/>
              <a:t>构</a:t>
            </a:r>
            <a:endParaRPr sz="4000">
              <a:latin typeface="DejaVu Sans"/>
              <a:cs typeface="DejaVu Sans"/>
            </a:endParaRPr>
          </a:p>
        </p:txBody>
      </p:sp>
      <p:sp>
        <p:nvSpPr>
          <p:cNvPr id="3" name="object 3"/>
          <p:cNvSpPr txBox="1"/>
          <p:nvPr/>
        </p:nvSpPr>
        <p:spPr>
          <a:xfrm>
            <a:off x="598169" y="1201419"/>
            <a:ext cx="7701915" cy="2585085"/>
          </a:xfrm>
          <a:prstGeom prst="rect">
            <a:avLst/>
          </a:prstGeom>
        </p:spPr>
        <p:txBody>
          <a:bodyPr vert="horz" wrap="square" lIns="0" tIns="12065" rIns="0" bIns="0" rtlCol="0">
            <a:spAutoFit/>
          </a:bodyPr>
          <a:lstStyle/>
          <a:p>
            <a:pPr marL="12700" marR="5080">
              <a:lnSpc>
                <a:spcPct val="100000"/>
              </a:lnSpc>
              <a:spcBef>
                <a:spcPts val="95"/>
              </a:spcBef>
            </a:pPr>
            <a:r>
              <a:rPr sz="2800" dirty="0">
                <a:latin typeface="Noto Sans CJK JP Regular"/>
                <a:cs typeface="Noto Sans CJK JP Regular"/>
              </a:rPr>
              <a:t>云存储按照其体系结构可分为存储层、基础管</a:t>
            </a:r>
            <a:r>
              <a:rPr sz="2800" spc="-5" dirty="0">
                <a:latin typeface="Noto Sans CJK JP Regular"/>
                <a:cs typeface="Noto Sans CJK JP Regular"/>
              </a:rPr>
              <a:t>理 </a:t>
            </a:r>
            <a:r>
              <a:rPr sz="2800" dirty="0">
                <a:latin typeface="Noto Sans CJK JP Regular"/>
                <a:cs typeface="Noto Sans CJK JP Regular"/>
              </a:rPr>
              <a:t>层、应用接口层和访问层。在具体的安全云存</a:t>
            </a:r>
            <a:r>
              <a:rPr sz="2800" spc="-5" dirty="0">
                <a:latin typeface="Noto Sans CJK JP Regular"/>
                <a:cs typeface="Noto Sans CJK JP Regular"/>
              </a:rPr>
              <a:t>储 </a:t>
            </a:r>
            <a:r>
              <a:rPr sz="2800" dirty="0">
                <a:latin typeface="Noto Sans CJK JP Regular"/>
                <a:cs typeface="Noto Sans CJK JP Regular"/>
              </a:rPr>
              <a:t>系统中，由于应用场景和研究目标的不同，其</a:t>
            </a:r>
            <a:r>
              <a:rPr sz="2800" spc="-5" dirty="0">
                <a:latin typeface="Noto Sans CJK JP Regular"/>
                <a:cs typeface="Noto Sans CJK JP Regular"/>
              </a:rPr>
              <a:t>系 </a:t>
            </a:r>
            <a:r>
              <a:rPr sz="2800" dirty="0">
                <a:latin typeface="Noto Sans CJK JP Regular"/>
                <a:cs typeface="Noto Sans CJK JP Regular"/>
              </a:rPr>
              <a:t>统架构也各不相同。图</a:t>
            </a:r>
            <a:r>
              <a:rPr sz="2800" spc="-5" dirty="0">
                <a:latin typeface="DejaVu Sans"/>
                <a:cs typeface="DejaVu Sans"/>
              </a:rPr>
              <a:t>7.4</a:t>
            </a:r>
            <a:r>
              <a:rPr sz="2800" dirty="0">
                <a:latin typeface="Noto Sans CJK JP Regular"/>
                <a:cs typeface="Noto Sans CJK JP Regular"/>
              </a:rPr>
              <a:t>总结归纳了现有安全</a:t>
            </a:r>
            <a:r>
              <a:rPr sz="2800" spc="-5" dirty="0">
                <a:latin typeface="Noto Sans CJK JP Regular"/>
                <a:cs typeface="Noto Sans CJK JP Regular"/>
              </a:rPr>
              <a:t>云 </a:t>
            </a:r>
            <a:r>
              <a:rPr sz="2800" dirty="0">
                <a:latin typeface="Noto Sans CJK JP Regular"/>
                <a:cs typeface="Noto Sans CJK JP Regular"/>
              </a:rPr>
              <a:t>存储系统的通用架构，具体的安全云存储系统</a:t>
            </a:r>
            <a:r>
              <a:rPr sz="2800" spc="-5" dirty="0">
                <a:latin typeface="Noto Sans CJK JP Regular"/>
                <a:cs typeface="Noto Sans CJK JP Regular"/>
              </a:rPr>
              <a:t>只 </a:t>
            </a:r>
            <a:r>
              <a:rPr sz="2800" dirty="0">
                <a:latin typeface="Noto Sans CJK JP Regular"/>
                <a:cs typeface="Noto Sans CJK JP Regular"/>
              </a:rPr>
              <a:t>需根据自身的特点实现部分或全部的功能</a:t>
            </a:r>
            <a:r>
              <a:rPr sz="2800" spc="-5" dirty="0">
                <a:latin typeface="Noto Sans CJK JP Regular"/>
                <a:cs typeface="Noto Sans CJK JP Regular"/>
              </a:rPr>
              <a:t>。</a:t>
            </a:r>
            <a:endParaRPr sz="2800">
              <a:latin typeface="Noto Sans CJK JP Regular"/>
              <a:cs typeface="Noto Sans CJK JP Regula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11300" y="272021"/>
            <a:ext cx="6120765" cy="634365"/>
          </a:xfrm>
          <a:prstGeom prst="rect">
            <a:avLst/>
          </a:prstGeom>
        </p:spPr>
        <p:txBody>
          <a:bodyPr vert="horz" wrap="square" lIns="0" tIns="12065" rIns="0" bIns="0" rtlCol="0">
            <a:spAutoFit/>
          </a:bodyPr>
          <a:lstStyle/>
          <a:p>
            <a:pPr marL="12700">
              <a:lnSpc>
                <a:spcPct val="100000"/>
              </a:lnSpc>
              <a:spcBef>
                <a:spcPts val="95"/>
              </a:spcBef>
            </a:pPr>
            <a:r>
              <a:rPr sz="4000" dirty="0"/>
              <a:t>安全云存储系统的通用架</a:t>
            </a:r>
            <a:r>
              <a:rPr sz="4000" spc="-5" dirty="0"/>
              <a:t>构</a:t>
            </a:r>
            <a:endParaRPr sz="4000"/>
          </a:p>
        </p:txBody>
      </p:sp>
      <p:sp>
        <p:nvSpPr>
          <p:cNvPr id="3" name="object 3"/>
          <p:cNvSpPr/>
          <p:nvPr/>
        </p:nvSpPr>
        <p:spPr>
          <a:xfrm>
            <a:off x="2122932" y="1133855"/>
            <a:ext cx="4178808" cy="3008376"/>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03580" y="272021"/>
            <a:ext cx="7735570" cy="634365"/>
          </a:xfrm>
          <a:prstGeom prst="rect">
            <a:avLst/>
          </a:prstGeom>
        </p:spPr>
        <p:txBody>
          <a:bodyPr vert="horz" wrap="square" lIns="0" tIns="12065" rIns="0" bIns="0" rtlCol="0">
            <a:spAutoFit/>
          </a:bodyPr>
          <a:lstStyle/>
          <a:p>
            <a:pPr marL="12700">
              <a:lnSpc>
                <a:spcPct val="100000"/>
              </a:lnSpc>
              <a:spcBef>
                <a:spcPts val="95"/>
              </a:spcBef>
              <a:tabLst>
                <a:tab pos="1626870" algn="l"/>
              </a:tabLst>
            </a:pPr>
            <a:r>
              <a:rPr sz="4000" spc="-5" dirty="0">
                <a:latin typeface="DejaVu Sans"/>
                <a:cs typeface="DejaVu Sans"/>
              </a:rPr>
              <a:t>7.3.4	</a:t>
            </a:r>
            <a:r>
              <a:rPr sz="4000" dirty="0"/>
              <a:t>安全云存储系统的关键技</a:t>
            </a:r>
            <a:r>
              <a:rPr sz="4000" spc="-5" dirty="0"/>
              <a:t>术</a:t>
            </a:r>
            <a:endParaRPr sz="4000">
              <a:latin typeface="DejaVu Sans"/>
              <a:cs typeface="DejaVu Sans"/>
            </a:endParaRPr>
          </a:p>
        </p:txBody>
      </p:sp>
      <p:sp>
        <p:nvSpPr>
          <p:cNvPr id="3" name="object 3"/>
          <p:cNvSpPr txBox="1"/>
          <p:nvPr/>
        </p:nvSpPr>
        <p:spPr>
          <a:xfrm>
            <a:off x="535940" y="1146048"/>
            <a:ext cx="6296025" cy="3096260"/>
          </a:xfrm>
          <a:prstGeom prst="rect">
            <a:avLst/>
          </a:prstGeom>
        </p:spPr>
        <p:txBody>
          <a:bodyPr vert="horz" wrap="square" lIns="0" tIns="97790" rIns="0" bIns="0" rtlCol="0">
            <a:spAutoFit/>
          </a:bodyPr>
          <a:lstStyle/>
          <a:p>
            <a:pPr marL="12700">
              <a:lnSpc>
                <a:spcPct val="100000"/>
              </a:lnSpc>
              <a:spcBef>
                <a:spcPts val="770"/>
              </a:spcBef>
            </a:pPr>
            <a:r>
              <a:rPr sz="2800" spc="-5" dirty="0">
                <a:latin typeface="DejaVu Sans"/>
                <a:cs typeface="DejaVu Sans"/>
              </a:rPr>
              <a:t>1</a:t>
            </a:r>
            <a:r>
              <a:rPr sz="2800" dirty="0">
                <a:latin typeface="Noto Sans CJK JP Regular"/>
                <a:cs typeface="Noto Sans CJK JP Regular"/>
              </a:rPr>
              <a:t>．安全、高效的密钥生成管理分发机</a:t>
            </a:r>
            <a:r>
              <a:rPr sz="2800" spc="-5" dirty="0">
                <a:latin typeface="Noto Sans CJK JP Regular"/>
                <a:cs typeface="Noto Sans CJK JP Regular"/>
              </a:rPr>
              <a:t>制</a:t>
            </a:r>
            <a:endParaRPr sz="2800">
              <a:latin typeface="Noto Sans CJK JP Regular"/>
              <a:cs typeface="Noto Sans CJK JP Regular"/>
            </a:endParaRPr>
          </a:p>
          <a:p>
            <a:pPr marL="12700">
              <a:lnSpc>
                <a:spcPct val="100000"/>
              </a:lnSpc>
              <a:spcBef>
                <a:spcPts val="670"/>
              </a:spcBef>
            </a:pPr>
            <a:r>
              <a:rPr sz="2800" spc="-5" dirty="0">
                <a:latin typeface="DejaVu Sans"/>
                <a:cs typeface="DejaVu Sans"/>
              </a:rPr>
              <a:t>2</a:t>
            </a:r>
            <a:r>
              <a:rPr sz="2800" dirty="0">
                <a:latin typeface="Noto Sans CJK JP Regular"/>
                <a:cs typeface="Noto Sans CJK JP Regular"/>
              </a:rPr>
              <a:t>．基于属性的加密方</a:t>
            </a:r>
            <a:r>
              <a:rPr sz="2800" spc="-5" dirty="0">
                <a:latin typeface="Noto Sans CJK JP Regular"/>
                <a:cs typeface="Noto Sans CJK JP Regular"/>
              </a:rPr>
              <a:t>式</a:t>
            </a:r>
            <a:endParaRPr sz="2800">
              <a:latin typeface="Noto Sans CJK JP Regular"/>
              <a:cs typeface="Noto Sans CJK JP Regular"/>
            </a:endParaRPr>
          </a:p>
          <a:p>
            <a:pPr marL="12700">
              <a:lnSpc>
                <a:spcPct val="100000"/>
              </a:lnSpc>
              <a:spcBef>
                <a:spcPts val="670"/>
              </a:spcBef>
            </a:pPr>
            <a:r>
              <a:rPr sz="2800" spc="-5" dirty="0">
                <a:latin typeface="DejaVu Sans"/>
                <a:cs typeface="DejaVu Sans"/>
              </a:rPr>
              <a:t>3</a:t>
            </a:r>
            <a:r>
              <a:rPr sz="2800" dirty="0">
                <a:latin typeface="Noto Sans CJK JP Regular"/>
                <a:cs typeface="Noto Sans CJK JP Regular"/>
              </a:rPr>
              <a:t>．基于密文的搜索方</a:t>
            </a:r>
            <a:r>
              <a:rPr sz="2800" spc="-5" dirty="0">
                <a:latin typeface="Noto Sans CJK JP Regular"/>
                <a:cs typeface="Noto Sans CJK JP Regular"/>
              </a:rPr>
              <a:t>式</a:t>
            </a:r>
            <a:endParaRPr sz="2800">
              <a:latin typeface="Noto Sans CJK JP Regular"/>
              <a:cs typeface="Noto Sans CJK JP Regular"/>
            </a:endParaRPr>
          </a:p>
          <a:p>
            <a:pPr marL="12700">
              <a:lnSpc>
                <a:spcPct val="100000"/>
              </a:lnSpc>
              <a:spcBef>
                <a:spcPts val="670"/>
              </a:spcBef>
            </a:pPr>
            <a:r>
              <a:rPr sz="2800" spc="-5" dirty="0">
                <a:latin typeface="DejaVu Sans"/>
                <a:cs typeface="DejaVu Sans"/>
              </a:rPr>
              <a:t>4</a:t>
            </a:r>
            <a:r>
              <a:rPr sz="2800" spc="-5" dirty="0">
                <a:latin typeface="Noto Sans CJK JP Regular"/>
                <a:cs typeface="Noto Sans CJK JP Regular"/>
              </a:rPr>
              <a:t>．</a:t>
            </a:r>
            <a:r>
              <a:rPr sz="2800" dirty="0">
                <a:latin typeface="Noto Sans CJK JP Regular"/>
                <a:cs typeface="Noto Sans CJK JP Regular"/>
              </a:rPr>
              <a:t>基于密文的重复数据删除技</a:t>
            </a:r>
            <a:r>
              <a:rPr sz="2800" spc="-5" dirty="0">
                <a:latin typeface="Noto Sans CJK JP Regular"/>
                <a:cs typeface="Noto Sans CJK JP Regular"/>
              </a:rPr>
              <a:t>术</a:t>
            </a:r>
            <a:endParaRPr sz="2800">
              <a:latin typeface="Noto Sans CJK JP Regular"/>
              <a:cs typeface="Noto Sans CJK JP Regular"/>
            </a:endParaRPr>
          </a:p>
          <a:p>
            <a:pPr marL="12700">
              <a:lnSpc>
                <a:spcPct val="100000"/>
              </a:lnSpc>
              <a:spcBef>
                <a:spcPts val="670"/>
              </a:spcBef>
            </a:pPr>
            <a:r>
              <a:rPr sz="2800" spc="-5" dirty="0">
                <a:latin typeface="DejaVu Sans"/>
                <a:cs typeface="DejaVu Sans"/>
              </a:rPr>
              <a:t>5</a:t>
            </a:r>
            <a:r>
              <a:rPr sz="2800" spc="-5" dirty="0">
                <a:latin typeface="Noto Sans CJK JP Regular"/>
                <a:cs typeface="Noto Sans CJK JP Regular"/>
              </a:rPr>
              <a:t>．</a:t>
            </a:r>
            <a:r>
              <a:rPr sz="2800" dirty="0">
                <a:latin typeface="Noto Sans CJK JP Regular"/>
                <a:cs typeface="Noto Sans CJK JP Regular"/>
              </a:rPr>
              <a:t>基于密文的数据持有性证</a:t>
            </a:r>
            <a:r>
              <a:rPr sz="2800" spc="-5" dirty="0">
                <a:latin typeface="Noto Sans CJK JP Regular"/>
                <a:cs typeface="Noto Sans CJK JP Regular"/>
              </a:rPr>
              <a:t>明</a:t>
            </a:r>
            <a:endParaRPr sz="2800">
              <a:latin typeface="Noto Sans CJK JP Regular"/>
              <a:cs typeface="Noto Sans CJK JP Regular"/>
            </a:endParaRPr>
          </a:p>
          <a:p>
            <a:pPr marL="12700">
              <a:lnSpc>
                <a:spcPct val="100000"/>
              </a:lnSpc>
              <a:spcBef>
                <a:spcPts val="670"/>
              </a:spcBef>
            </a:pPr>
            <a:r>
              <a:rPr sz="2800" spc="-5" dirty="0">
                <a:latin typeface="DejaVu Sans"/>
                <a:cs typeface="DejaVu Sans"/>
              </a:rPr>
              <a:t>6</a:t>
            </a:r>
            <a:r>
              <a:rPr sz="2800" spc="-5" dirty="0">
                <a:latin typeface="Noto Sans CJK JP Regular"/>
                <a:cs typeface="Noto Sans CJK JP Regular"/>
              </a:rPr>
              <a:t>．</a:t>
            </a:r>
            <a:r>
              <a:rPr sz="2800" dirty="0">
                <a:latin typeface="Noto Sans CJK JP Regular"/>
                <a:cs typeface="Noto Sans CJK JP Regular"/>
              </a:rPr>
              <a:t>数据的可信删</a:t>
            </a:r>
            <a:r>
              <a:rPr sz="2800" spc="-5" dirty="0">
                <a:latin typeface="Noto Sans CJK JP Regular"/>
                <a:cs typeface="Noto Sans CJK JP Regular"/>
              </a:rPr>
              <a:t>除</a:t>
            </a:r>
            <a:endParaRPr sz="2800">
              <a:latin typeface="Noto Sans CJK JP Regular"/>
              <a:cs typeface="Noto Sans CJK JP Regula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09600" y="306704"/>
            <a:ext cx="8088630" cy="574040"/>
          </a:xfrm>
          <a:prstGeom prst="rect">
            <a:avLst/>
          </a:prstGeom>
        </p:spPr>
        <p:txBody>
          <a:bodyPr vert="horz" wrap="square" lIns="0" tIns="12700" rIns="0" bIns="0" rtlCol="0">
            <a:spAutoFit/>
          </a:bodyPr>
          <a:lstStyle/>
          <a:p>
            <a:pPr marL="12700">
              <a:lnSpc>
                <a:spcPct val="100000"/>
              </a:lnSpc>
              <a:spcBef>
                <a:spcPts val="100"/>
              </a:spcBef>
            </a:pPr>
            <a:r>
              <a:rPr sz="3600" spc="-5" dirty="0">
                <a:latin typeface="DejaVu Sans"/>
                <a:cs typeface="DejaVu Sans"/>
              </a:rPr>
              <a:t>1</a:t>
            </a:r>
            <a:r>
              <a:rPr sz="3600" dirty="0"/>
              <a:t>．安全、高效的密钥生成管理分发机制</a:t>
            </a:r>
            <a:endParaRPr sz="3600">
              <a:latin typeface="DejaVu Sans"/>
              <a:cs typeface="DejaVu Sans"/>
            </a:endParaRPr>
          </a:p>
        </p:txBody>
      </p:sp>
      <p:sp>
        <p:nvSpPr>
          <p:cNvPr id="3" name="object 3"/>
          <p:cNvSpPr txBox="1"/>
          <p:nvPr/>
        </p:nvSpPr>
        <p:spPr>
          <a:xfrm>
            <a:off x="878839" y="1231265"/>
            <a:ext cx="7645400" cy="2585720"/>
          </a:xfrm>
          <a:prstGeom prst="rect">
            <a:avLst/>
          </a:prstGeom>
        </p:spPr>
        <p:txBody>
          <a:bodyPr vert="horz" wrap="square" lIns="0" tIns="12700" rIns="0" bIns="0" rtlCol="0">
            <a:spAutoFit/>
          </a:bodyPr>
          <a:lstStyle/>
          <a:p>
            <a:pPr marL="12700" marR="5080" algn="just">
              <a:lnSpc>
                <a:spcPct val="100000"/>
              </a:lnSpc>
              <a:spcBef>
                <a:spcPts val="100"/>
              </a:spcBef>
            </a:pPr>
            <a:r>
              <a:rPr sz="2400" dirty="0">
                <a:latin typeface="Noto Sans CJK JP Regular"/>
                <a:cs typeface="Noto Sans CJK JP Regular"/>
              </a:rPr>
              <a:t>在目前的安全云存储系统中，数据加密存储是解决机密性 问题的主流方法。数据加密时必须用到密钥，在不同系统 中，根据密钥的生成粒度不同，需要管理的密钥数量级也 不一样。若加密粒度太大，虽然用户可以很方便地管理， 却不利于密钥的更新和分发；若加密粒度太小，虽然用户 可以进行细粒度的访问权限控制，但密钥管理的开销也会 变得非常大。</a:t>
            </a:r>
            <a:endParaRPr sz="2400">
              <a:latin typeface="Noto Sans CJK JP Regular"/>
              <a:cs typeface="Noto Sans CJK JP Regula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857375" y="272021"/>
            <a:ext cx="5427980" cy="634365"/>
          </a:xfrm>
          <a:prstGeom prst="rect">
            <a:avLst/>
          </a:prstGeom>
        </p:spPr>
        <p:txBody>
          <a:bodyPr vert="horz" wrap="square" lIns="0" tIns="12065" rIns="0" bIns="0" rtlCol="0">
            <a:spAutoFit/>
          </a:bodyPr>
          <a:lstStyle/>
          <a:p>
            <a:pPr marL="12700">
              <a:lnSpc>
                <a:spcPct val="100000"/>
              </a:lnSpc>
              <a:spcBef>
                <a:spcPts val="95"/>
              </a:spcBef>
            </a:pPr>
            <a:r>
              <a:rPr sz="4000" spc="-5" dirty="0">
                <a:latin typeface="DejaVu Sans"/>
                <a:cs typeface="DejaVu Sans"/>
              </a:rPr>
              <a:t>2</a:t>
            </a:r>
            <a:r>
              <a:rPr sz="4000" dirty="0"/>
              <a:t>．基于属性的加密方</a:t>
            </a:r>
            <a:r>
              <a:rPr sz="4000" spc="-5" dirty="0"/>
              <a:t>式</a:t>
            </a:r>
            <a:endParaRPr sz="4000">
              <a:latin typeface="DejaVu Sans"/>
              <a:cs typeface="DejaVu Sans"/>
            </a:endParaRPr>
          </a:p>
        </p:txBody>
      </p:sp>
      <p:sp>
        <p:nvSpPr>
          <p:cNvPr id="3" name="object 3"/>
          <p:cNvSpPr txBox="1"/>
          <p:nvPr/>
        </p:nvSpPr>
        <p:spPr>
          <a:xfrm>
            <a:off x="878839" y="1231265"/>
            <a:ext cx="7645400" cy="1854200"/>
          </a:xfrm>
          <a:prstGeom prst="rect">
            <a:avLst/>
          </a:prstGeom>
        </p:spPr>
        <p:txBody>
          <a:bodyPr vert="horz" wrap="square" lIns="0" tIns="12700" rIns="0" bIns="0" rtlCol="0">
            <a:spAutoFit/>
          </a:bodyPr>
          <a:lstStyle/>
          <a:p>
            <a:pPr marL="12700" marR="5080">
              <a:lnSpc>
                <a:spcPct val="100000"/>
              </a:lnSpc>
              <a:spcBef>
                <a:spcPts val="100"/>
              </a:spcBef>
            </a:pPr>
            <a:r>
              <a:rPr sz="2400" dirty="0">
                <a:latin typeface="Noto Sans CJK JP Regular"/>
                <a:cs typeface="Noto Sans CJK JP Regular"/>
              </a:rPr>
              <a:t>在公私钥加密体系中有一种特殊的加密方式：基于属性的 加密方式</a:t>
            </a:r>
            <a:r>
              <a:rPr sz="2400" spc="-10" dirty="0">
                <a:latin typeface="Noto Sans CJK JP Regular"/>
                <a:cs typeface="Noto Sans CJK JP Regular"/>
              </a:rPr>
              <a:t>（</a:t>
            </a:r>
            <a:r>
              <a:rPr sz="2400" spc="-10" dirty="0">
                <a:latin typeface="DejaVu Sans"/>
                <a:cs typeface="DejaVu Sans"/>
              </a:rPr>
              <a:t>Attribute-based </a:t>
            </a:r>
            <a:r>
              <a:rPr sz="2400" spc="-5" dirty="0">
                <a:latin typeface="DejaVu Sans"/>
                <a:cs typeface="DejaVu Sans"/>
              </a:rPr>
              <a:t>Encryption</a:t>
            </a:r>
            <a:r>
              <a:rPr sz="2400" spc="-5" dirty="0">
                <a:latin typeface="Noto Sans CJK JP Regular"/>
                <a:cs typeface="Noto Sans CJK JP Regular"/>
              </a:rPr>
              <a:t>）</a:t>
            </a:r>
            <a:r>
              <a:rPr sz="2400" dirty="0">
                <a:latin typeface="Noto Sans CJK JP Regular"/>
                <a:cs typeface="Noto Sans CJK JP Regular"/>
              </a:rPr>
              <a:t>。基于属性 的加密方式以属性作为公钥对用户数据进行加密，用户的 私钥也和属性相关，只有当用户私钥具备解密数据的基本 属性时，用户才能够解密出数据明文。</a:t>
            </a:r>
            <a:endParaRPr sz="2400">
              <a:latin typeface="Noto Sans CJK JP Regular"/>
              <a:cs typeface="Noto Sans CJK JP Regula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857375" y="272021"/>
            <a:ext cx="5427980" cy="634365"/>
          </a:xfrm>
          <a:prstGeom prst="rect">
            <a:avLst/>
          </a:prstGeom>
        </p:spPr>
        <p:txBody>
          <a:bodyPr vert="horz" wrap="square" lIns="0" tIns="12065" rIns="0" bIns="0" rtlCol="0">
            <a:spAutoFit/>
          </a:bodyPr>
          <a:lstStyle/>
          <a:p>
            <a:pPr marL="12700">
              <a:lnSpc>
                <a:spcPct val="100000"/>
              </a:lnSpc>
              <a:spcBef>
                <a:spcPts val="95"/>
              </a:spcBef>
            </a:pPr>
            <a:r>
              <a:rPr sz="4000" spc="-5" dirty="0">
                <a:latin typeface="DejaVu Sans"/>
                <a:cs typeface="DejaVu Sans"/>
              </a:rPr>
              <a:t>3</a:t>
            </a:r>
            <a:r>
              <a:rPr sz="4000" dirty="0"/>
              <a:t>．基于密文的搜索方</a:t>
            </a:r>
            <a:r>
              <a:rPr sz="4000" spc="-5" dirty="0"/>
              <a:t>式</a:t>
            </a:r>
            <a:endParaRPr sz="4000">
              <a:latin typeface="DejaVu Sans"/>
              <a:cs typeface="DejaVu Sans"/>
            </a:endParaRPr>
          </a:p>
        </p:txBody>
      </p:sp>
      <p:sp>
        <p:nvSpPr>
          <p:cNvPr id="3" name="object 3"/>
          <p:cNvSpPr txBox="1"/>
          <p:nvPr/>
        </p:nvSpPr>
        <p:spPr>
          <a:xfrm>
            <a:off x="714375" y="1151890"/>
            <a:ext cx="7698105" cy="1488440"/>
          </a:xfrm>
          <a:prstGeom prst="rect">
            <a:avLst/>
          </a:prstGeom>
        </p:spPr>
        <p:txBody>
          <a:bodyPr vert="horz" wrap="square" lIns="0" tIns="12700" rIns="0" bIns="0" rtlCol="0">
            <a:spAutoFit/>
          </a:bodyPr>
          <a:lstStyle/>
          <a:p>
            <a:pPr marL="12700">
              <a:lnSpc>
                <a:spcPct val="100000"/>
              </a:lnSpc>
              <a:spcBef>
                <a:spcPts val="100"/>
              </a:spcBef>
            </a:pPr>
            <a:r>
              <a:rPr sz="2400" dirty="0">
                <a:latin typeface="Noto Sans CJK JP Regular"/>
                <a:cs typeface="Noto Sans CJK JP Regular"/>
              </a:rPr>
              <a:t>目前可搜索加密机制的研究可分为基于对称加密</a:t>
            </a:r>
            <a:endParaRPr sz="2400">
              <a:latin typeface="Noto Sans CJK JP Regular"/>
              <a:cs typeface="Noto Sans CJK JP Regular"/>
            </a:endParaRPr>
          </a:p>
          <a:p>
            <a:pPr marL="12700" marR="5080">
              <a:lnSpc>
                <a:spcPct val="100000"/>
              </a:lnSpc>
            </a:pPr>
            <a:r>
              <a:rPr sz="2400" spc="-5" dirty="0">
                <a:latin typeface="Noto Sans CJK JP Regular"/>
                <a:cs typeface="Noto Sans CJK JP Regular"/>
              </a:rPr>
              <a:t>（</a:t>
            </a:r>
            <a:r>
              <a:rPr sz="2400" spc="-5" dirty="0">
                <a:latin typeface="DejaVu Sans"/>
                <a:cs typeface="DejaVu Sans"/>
              </a:rPr>
              <a:t>Symmetry</a:t>
            </a:r>
            <a:r>
              <a:rPr sz="2400" spc="-10" dirty="0">
                <a:latin typeface="DejaVu Sans"/>
                <a:cs typeface="DejaVu Sans"/>
              </a:rPr>
              <a:t> </a:t>
            </a:r>
            <a:r>
              <a:rPr sz="2400" spc="-45" dirty="0">
                <a:latin typeface="DejaVu Sans"/>
                <a:cs typeface="DejaVu Sans"/>
              </a:rPr>
              <a:t>Key</a:t>
            </a:r>
            <a:r>
              <a:rPr sz="2400" spc="-10" dirty="0">
                <a:latin typeface="DejaVu Sans"/>
                <a:cs typeface="DejaVu Sans"/>
              </a:rPr>
              <a:t> </a:t>
            </a:r>
            <a:r>
              <a:rPr sz="2400" spc="-5" dirty="0">
                <a:latin typeface="DejaVu Sans"/>
                <a:cs typeface="DejaVu Sans"/>
              </a:rPr>
              <a:t>Cryptography</a:t>
            </a:r>
            <a:r>
              <a:rPr sz="2400" spc="-10" dirty="0">
                <a:latin typeface="DejaVu Sans"/>
                <a:cs typeface="DejaVu Sans"/>
              </a:rPr>
              <a:t> </a:t>
            </a:r>
            <a:r>
              <a:rPr sz="2400" spc="-5" dirty="0">
                <a:latin typeface="DejaVu Sans"/>
                <a:cs typeface="DejaVu Sans"/>
              </a:rPr>
              <a:t>Based</a:t>
            </a:r>
            <a:r>
              <a:rPr sz="2400" spc="-5" dirty="0">
                <a:latin typeface="Noto Sans CJK JP Regular"/>
                <a:cs typeface="Noto Sans CJK JP Regular"/>
              </a:rPr>
              <a:t>）</a:t>
            </a:r>
            <a:r>
              <a:rPr sz="2400" dirty="0">
                <a:latin typeface="Noto Sans CJK JP Regular"/>
                <a:cs typeface="Noto Sans CJK JP Regular"/>
              </a:rPr>
              <a:t>的</a:t>
            </a:r>
            <a:r>
              <a:rPr sz="2400" dirty="0">
                <a:latin typeface="DejaVu Sans"/>
                <a:cs typeface="DejaVu Sans"/>
              </a:rPr>
              <a:t>SK</a:t>
            </a:r>
            <a:r>
              <a:rPr sz="2400" dirty="0">
                <a:latin typeface="Noto Sans CJK JP Regular"/>
                <a:cs typeface="Noto Sans CJK JP Regular"/>
              </a:rPr>
              <a:t>机制和 基于公钥加密</a:t>
            </a:r>
            <a:r>
              <a:rPr sz="2400" spc="-10" dirty="0">
                <a:latin typeface="Noto Sans CJK JP Regular"/>
                <a:cs typeface="Noto Sans CJK JP Regular"/>
              </a:rPr>
              <a:t>（</a:t>
            </a:r>
            <a:r>
              <a:rPr sz="2400" spc="-10" dirty="0">
                <a:latin typeface="DejaVu Sans"/>
                <a:cs typeface="DejaVu Sans"/>
              </a:rPr>
              <a:t>Public</a:t>
            </a:r>
            <a:r>
              <a:rPr sz="2400" spc="-15" dirty="0">
                <a:latin typeface="DejaVu Sans"/>
                <a:cs typeface="DejaVu Sans"/>
              </a:rPr>
              <a:t> </a:t>
            </a:r>
            <a:r>
              <a:rPr sz="2400" spc="-45" dirty="0">
                <a:latin typeface="DejaVu Sans"/>
                <a:cs typeface="DejaVu Sans"/>
              </a:rPr>
              <a:t>Key</a:t>
            </a:r>
            <a:r>
              <a:rPr sz="2400" spc="-10" dirty="0">
                <a:latin typeface="DejaVu Sans"/>
                <a:cs typeface="DejaVu Sans"/>
              </a:rPr>
              <a:t> </a:t>
            </a:r>
            <a:r>
              <a:rPr sz="2400" spc="-5" dirty="0">
                <a:latin typeface="DejaVu Sans"/>
                <a:cs typeface="DejaVu Sans"/>
              </a:rPr>
              <a:t>Cryptography</a:t>
            </a:r>
            <a:r>
              <a:rPr sz="2400" spc="-10" dirty="0">
                <a:latin typeface="DejaVu Sans"/>
                <a:cs typeface="DejaVu Sans"/>
              </a:rPr>
              <a:t> </a:t>
            </a:r>
            <a:r>
              <a:rPr sz="2400" spc="-5" dirty="0">
                <a:latin typeface="DejaVu Sans"/>
                <a:cs typeface="DejaVu Sans"/>
              </a:rPr>
              <a:t>Based</a:t>
            </a:r>
            <a:r>
              <a:rPr sz="2400" spc="-5" dirty="0">
                <a:latin typeface="Noto Sans CJK JP Regular"/>
                <a:cs typeface="Noto Sans CJK JP Regular"/>
              </a:rPr>
              <a:t>）</a:t>
            </a:r>
            <a:r>
              <a:rPr sz="2400" dirty="0">
                <a:latin typeface="Noto Sans CJK JP Regular"/>
                <a:cs typeface="Noto Sans CJK JP Regular"/>
              </a:rPr>
              <a:t>的</a:t>
            </a:r>
            <a:endParaRPr sz="2400">
              <a:latin typeface="Noto Sans CJK JP Regular"/>
              <a:cs typeface="Noto Sans CJK JP Regular"/>
            </a:endParaRPr>
          </a:p>
          <a:p>
            <a:pPr marL="12700">
              <a:lnSpc>
                <a:spcPct val="100000"/>
              </a:lnSpc>
            </a:pPr>
            <a:r>
              <a:rPr sz="2400" spc="-5" dirty="0">
                <a:latin typeface="DejaVu Sans"/>
                <a:cs typeface="DejaVu Sans"/>
              </a:rPr>
              <a:t>SE</a:t>
            </a:r>
            <a:r>
              <a:rPr sz="2400" dirty="0">
                <a:latin typeface="Noto Sans CJK JP Regular"/>
                <a:cs typeface="Noto Sans CJK JP Regular"/>
              </a:rPr>
              <a:t>机制两类。</a:t>
            </a:r>
            <a:endParaRPr sz="2400">
              <a:latin typeface="Noto Sans CJK JP Regular"/>
              <a:cs typeface="Noto Sans CJK JP Regula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41375" y="272021"/>
            <a:ext cx="7459980" cy="634365"/>
          </a:xfrm>
          <a:prstGeom prst="rect">
            <a:avLst/>
          </a:prstGeom>
        </p:spPr>
        <p:txBody>
          <a:bodyPr vert="horz" wrap="square" lIns="0" tIns="12065" rIns="0" bIns="0" rtlCol="0">
            <a:spAutoFit/>
          </a:bodyPr>
          <a:lstStyle/>
          <a:p>
            <a:pPr marL="12700">
              <a:lnSpc>
                <a:spcPct val="100000"/>
              </a:lnSpc>
              <a:spcBef>
                <a:spcPts val="95"/>
              </a:spcBef>
            </a:pPr>
            <a:r>
              <a:rPr sz="4000" spc="-5" dirty="0">
                <a:latin typeface="DejaVu Sans"/>
                <a:cs typeface="DejaVu Sans"/>
              </a:rPr>
              <a:t>4</a:t>
            </a:r>
            <a:r>
              <a:rPr sz="4000" dirty="0"/>
              <a:t>．基于密文的重复数据删除技</a:t>
            </a:r>
            <a:r>
              <a:rPr sz="4000" spc="-5" dirty="0"/>
              <a:t>术</a:t>
            </a:r>
            <a:endParaRPr sz="4000">
              <a:latin typeface="DejaVu Sans"/>
              <a:cs typeface="DejaVu Sans"/>
            </a:endParaRPr>
          </a:p>
        </p:txBody>
      </p:sp>
      <p:sp>
        <p:nvSpPr>
          <p:cNvPr id="3" name="object 3"/>
          <p:cNvSpPr txBox="1"/>
          <p:nvPr/>
        </p:nvSpPr>
        <p:spPr>
          <a:xfrm>
            <a:off x="756919" y="1094104"/>
            <a:ext cx="7645400" cy="2219960"/>
          </a:xfrm>
          <a:prstGeom prst="rect">
            <a:avLst/>
          </a:prstGeom>
        </p:spPr>
        <p:txBody>
          <a:bodyPr vert="horz" wrap="square" lIns="0" tIns="12700" rIns="0" bIns="0" rtlCol="0">
            <a:spAutoFit/>
          </a:bodyPr>
          <a:lstStyle/>
          <a:p>
            <a:pPr marL="12700" marR="5080">
              <a:lnSpc>
                <a:spcPct val="100000"/>
              </a:lnSpc>
              <a:spcBef>
                <a:spcPts val="100"/>
              </a:spcBef>
            </a:pPr>
            <a:r>
              <a:rPr sz="2400" dirty="0">
                <a:latin typeface="Noto Sans CJK JP Regular"/>
                <a:cs typeface="Noto Sans CJK JP Regular"/>
              </a:rPr>
              <a:t>在一般的云存储系统中，为了节省存储空间，系统或多或 少会采用一些重复数据删除</a:t>
            </a:r>
            <a:r>
              <a:rPr sz="2400" spc="-5" dirty="0">
                <a:latin typeface="Noto Sans CJK JP Regular"/>
                <a:cs typeface="Noto Sans CJK JP Regular"/>
              </a:rPr>
              <a:t>（</a:t>
            </a:r>
            <a:r>
              <a:rPr sz="2400" spc="-5" dirty="0">
                <a:latin typeface="DejaVu Sans"/>
                <a:cs typeface="DejaVu Sans"/>
              </a:rPr>
              <a:t>Data</a:t>
            </a:r>
            <a:r>
              <a:rPr sz="2400" spc="-25" dirty="0">
                <a:latin typeface="DejaVu Sans"/>
                <a:cs typeface="DejaVu Sans"/>
              </a:rPr>
              <a:t> </a:t>
            </a:r>
            <a:r>
              <a:rPr sz="2400" spc="-5" dirty="0">
                <a:latin typeface="DejaVu Sans"/>
                <a:cs typeface="DejaVu Sans"/>
              </a:rPr>
              <a:t>Deduplication</a:t>
            </a:r>
            <a:r>
              <a:rPr sz="2400" spc="-5" dirty="0">
                <a:latin typeface="Noto Sans CJK JP Regular"/>
                <a:cs typeface="Noto Sans CJK JP Regular"/>
              </a:rPr>
              <a:t>）</a:t>
            </a:r>
            <a:r>
              <a:rPr sz="2400" dirty="0">
                <a:latin typeface="Noto Sans CJK JP Regular"/>
                <a:cs typeface="Noto Sans CJK JP Regular"/>
              </a:rPr>
              <a:t>技 术来删除系统中的大量重复数据。但是在安全云存储系统 中，与数据搜索问题一样，相同内容的明文会被加密成不 同的密文，因此也无法根据数据内容对其进行重复数据删 除操作。</a:t>
            </a:r>
            <a:endParaRPr sz="2400">
              <a:latin typeface="Noto Sans CJK JP Regular"/>
              <a:cs typeface="Noto Sans CJK JP Regula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95375" y="272021"/>
            <a:ext cx="6951980" cy="634365"/>
          </a:xfrm>
          <a:prstGeom prst="rect">
            <a:avLst/>
          </a:prstGeom>
        </p:spPr>
        <p:txBody>
          <a:bodyPr vert="horz" wrap="square" lIns="0" tIns="12065" rIns="0" bIns="0" rtlCol="0">
            <a:spAutoFit/>
          </a:bodyPr>
          <a:lstStyle/>
          <a:p>
            <a:pPr marL="12700">
              <a:lnSpc>
                <a:spcPct val="100000"/>
              </a:lnSpc>
              <a:spcBef>
                <a:spcPts val="95"/>
              </a:spcBef>
            </a:pPr>
            <a:r>
              <a:rPr sz="4000" spc="-5" dirty="0">
                <a:latin typeface="DejaVu Sans"/>
                <a:cs typeface="DejaVu Sans"/>
              </a:rPr>
              <a:t>5</a:t>
            </a:r>
            <a:r>
              <a:rPr sz="4000" dirty="0"/>
              <a:t>．基于密文的数据持有性证</a:t>
            </a:r>
            <a:r>
              <a:rPr sz="4000" spc="-5" dirty="0"/>
              <a:t>明</a:t>
            </a:r>
            <a:endParaRPr sz="4000">
              <a:latin typeface="DejaVu Sans"/>
              <a:cs typeface="DejaVu Sans"/>
            </a:endParaRPr>
          </a:p>
        </p:txBody>
      </p:sp>
      <p:sp>
        <p:nvSpPr>
          <p:cNvPr id="3" name="object 3"/>
          <p:cNvSpPr txBox="1"/>
          <p:nvPr/>
        </p:nvSpPr>
        <p:spPr>
          <a:xfrm>
            <a:off x="592455" y="1164590"/>
            <a:ext cx="7557770" cy="1122680"/>
          </a:xfrm>
          <a:prstGeom prst="rect">
            <a:avLst/>
          </a:prstGeom>
        </p:spPr>
        <p:txBody>
          <a:bodyPr vert="horz" wrap="square" lIns="0" tIns="12700" rIns="0" bIns="0" rtlCol="0">
            <a:spAutoFit/>
          </a:bodyPr>
          <a:lstStyle/>
          <a:p>
            <a:pPr marL="12700">
              <a:lnSpc>
                <a:spcPct val="100000"/>
              </a:lnSpc>
              <a:spcBef>
                <a:spcPts val="100"/>
              </a:spcBef>
            </a:pPr>
            <a:r>
              <a:rPr sz="2400" dirty="0">
                <a:latin typeface="Noto Sans CJK JP Regular"/>
                <a:cs typeface="Noto Sans CJK JP Regular"/>
              </a:rPr>
              <a:t>目前的数据持有性证明主要有可证明数据持有</a:t>
            </a:r>
            <a:endParaRPr sz="2400">
              <a:latin typeface="Noto Sans CJK JP Regular"/>
              <a:cs typeface="Noto Sans CJK JP Regular"/>
            </a:endParaRPr>
          </a:p>
          <a:p>
            <a:pPr marL="12700" marR="5080">
              <a:lnSpc>
                <a:spcPct val="100000"/>
              </a:lnSpc>
            </a:pPr>
            <a:r>
              <a:rPr sz="2400" spc="-15" dirty="0">
                <a:latin typeface="Noto Sans CJK JP Regular"/>
                <a:cs typeface="Noto Sans CJK JP Regular"/>
              </a:rPr>
              <a:t>（</a:t>
            </a:r>
            <a:r>
              <a:rPr sz="2400" spc="-15" dirty="0">
                <a:latin typeface="DejaVu Sans"/>
                <a:cs typeface="DejaVu Sans"/>
              </a:rPr>
              <a:t>Provable</a:t>
            </a:r>
            <a:r>
              <a:rPr sz="2400" spc="-35" dirty="0">
                <a:latin typeface="DejaVu Sans"/>
                <a:cs typeface="DejaVu Sans"/>
              </a:rPr>
              <a:t> </a:t>
            </a:r>
            <a:r>
              <a:rPr sz="2400" spc="-5" dirty="0">
                <a:latin typeface="DejaVu Sans"/>
                <a:cs typeface="DejaVu Sans"/>
              </a:rPr>
              <a:t>Data</a:t>
            </a:r>
            <a:r>
              <a:rPr sz="2400" spc="-35" dirty="0">
                <a:latin typeface="DejaVu Sans"/>
                <a:cs typeface="DejaVu Sans"/>
              </a:rPr>
              <a:t> </a:t>
            </a:r>
            <a:r>
              <a:rPr sz="2400" spc="-10" dirty="0">
                <a:latin typeface="DejaVu Sans"/>
                <a:cs typeface="DejaVu Sans"/>
              </a:rPr>
              <a:t>Possession</a:t>
            </a:r>
            <a:r>
              <a:rPr sz="2400" spc="-10" dirty="0">
                <a:latin typeface="Noto Sans CJK JP Regular"/>
                <a:cs typeface="Noto Sans CJK JP Regular"/>
              </a:rPr>
              <a:t>，</a:t>
            </a:r>
            <a:r>
              <a:rPr sz="2400" spc="-10" dirty="0">
                <a:latin typeface="DejaVu Sans"/>
                <a:cs typeface="DejaVu Sans"/>
              </a:rPr>
              <a:t>PDP</a:t>
            </a:r>
            <a:r>
              <a:rPr sz="2400" spc="-10" dirty="0">
                <a:latin typeface="Noto Sans CJK JP Regular"/>
                <a:cs typeface="Noto Sans CJK JP Regular"/>
              </a:rPr>
              <a:t>）</a:t>
            </a:r>
            <a:r>
              <a:rPr sz="2400" dirty="0">
                <a:latin typeface="Noto Sans CJK JP Regular"/>
                <a:cs typeface="Noto Sans CJK JP Regular"/>
              </a:rPr>
              <a:t>和数据证明与恢 复</a:t>
            </a:r>
            <a:r>
              <a:rPr sz="2400" spc="-20" dirty="0">
                <a:latin typeface="Noto Sans CJK JP Regular"/>
                <a:cs typeface="Noto Sans CJK JP Regular"/>
              </a:rPr>
              <a:t>（</a:t>
            </a:r>
            <a:r>
              <a:rPr sz="2400" spc="-20" dirty="0">
                <a:latin typeface="DejaVu Sans"/>
                <a:cs typeface="DejaVu Sans"/>
              </a:rPr>
              <a:t>Proof</a:t>
            </a:r>
            <a:r>
              <a:rPr sz="2400" spc="-10" dirty="0">
                <a:latin typeface="DejaVu Sans"/>
                <a:cs typeface="DejaVu Sans"/>
              </a:rPr>
              <a:t> </a:t>
            </a:r>
            <a:r>
              <a:rPr sz="2400" dirty="0">
                <a:latin typeface="DejaVu Sans"/>
                <a:cs typeface="DejaVu Sans"/>
              </a:rPr>
              <a:t>OF</a:t>
            </a:r>
            <a:r>
              <a:rPr sz="2400" spc="-10" dirty="0">
                <a:latin typeface="DejaVu Sans"/>
                <a:cs typeface="DejaVu Sans"/>
              </a:rPr>
              <a:t> Retrievability</a:t>
            </a:r>
            <a:r>
              <a:rPr sz="2400" spc="-10" dirty="0">
                <a:latin typeface="Noto Sans CJK JP Regular"/>
                <a:cs typeface="Noto Sans CJK JP Regular"/>
              </a:rPr>
              <a:t>，</a:t>
            </a:r>
            <a:r>
              <a:rPr sz="2400" spc="-10" dirty="0">
                <a:latin typeface="DejaVu Sans"/>
                <a:cs typeface="DejaVu Sans"/>
              </a:rPr>
              <a:t>POR</a:t>
            </a:r>
            <a:r>
              <a:rPr sz="2400" spc="-10" dirty="0">
                <a:latin typeface="Noto Sans CJK JP Regular"/>
                <a:cs typeface="Noto Sans CJK JP Regular"/>
              </a:rPr>
              <a:t>）</a:t>
            </a:r>
            <a:r>
              <a:rPr sz="2400" dirty="0">
                <a:latin typeface="Noto Sans CJK JP Regular"/>
                <a:cs typeface="Noto Sans CJK JP Regular"/>
              </a:rPr>
              <a:t>两种方案。</a:t>
            </a:r>
            <a:endParaRPr sz="2400">
              <a:latin typeface="Noto Sans CJK JP Regular"/>
              <a:cs typeface="Noto Sans CJK JP Regula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365375" y="272021"/>
            <a:ext cx="4411980" cy="634365"/>
          </a:xfrm>
          <a:prstGeom prst="rect">
            <a:avLst/>
          </a:prstGeom>
        </p:spPr>
        <p:txBody>
          <a:bodyPr vert="horz" wrap="square" lIns="0" tIns="12065" rIns="0" bIns="0" rtlCol="0">
            <a:spAutoFit/>
          </a:bodyPr>
          <a:lstStyle/>
          <a:p>
            <a:pPr marL="12700">
              <a:lnSpc>
                <a:spcPct val="100000"/>
              </a:lnSpc>
              <a:spcBef>
                <a:spcPts val="95"/>
              </a:spcBef>
            </a:pPr>
            <a:r>
              <a:rPr sz="4000" spc="-5" dirty="0">
                <a:latin typeface="DejaVu Sans"/>
                <a:cs typeface="DejaVu Sans"/>
              </a:rPr>
              <a:t>6</a:t>
            </a:r>
            <a:r>
              <a:rPr sz="4000" dirty="0"/>
              <a:t>．数据的可信删</a:t>
            </a:r>
            <a:r>
              <a:rPr sz="4000" spc="-5" dirty="0"/>
              <a:t>除</a:t>
            </a:r>
            <a:endParaRPr sz="4000">
              <a:latin typeface="DejaVu Sans"/>
              <a:cs typeface="DejaVu Sans"/>
            </a:endParaRPr>
          </a:p>
        </p:txBody>
      </p:sp>
      <p:sp>
        <p:nvSpPr>
          <p:cNvPr id="3" name="object 3"/>
          <p:cNvSpPr txBox="1"/>
          <p:nvPr/>
        </p:nvSpPr>
        <p:spPr>
          <a:xfrm>
            <a:off x="690244" y="1188720"/>
            <a:ext cx="7645400" cy="1854200"/>
          </a:xfrm>
          <a:prstGeom prst="rect">
            <a:avLst/>
          </a:prstGeom>
        </p:spPr>
        <p:txBody>
          <a:bodyPr vert="horz" wrap="square" lIns="0" tIns="12700" rIns="0" bIns="0" rtlCol="0">
            <a:spAutoFit/>
          </a:bodyPr>
          <a:lstStyle/>
          <a:p>
            <a:pPr marL="12700" marR="5080" algn="just">
              <a:lnSpc>
                <a:spcPct val="100000"/>
              </a:lnSpc>
              <a:spcBef>
                <a:spcPts val="100"/>
              </a:spcBef>
            </a:pPr>
            <a:r>
              <a:rPr sz="2400" dirty="0">
                <a:latin typeface="Noto Sans CJK JP Regular"/>
                <a:cs typeface="Noto Sans CJK JP Regular"/>
              </a:rPr>
              <a:t>云存储的可靠性机制在提高数据可靠性的同时也为数据的 删除带来了安全隐患：数据存储在云存储中，当用户向云 存储下达删除指令时，云存储可能会恶意地保留此文件， 或者由于技术原因并未删除所有副本。一旦云存储通过某 种非法途径获得数据密钥，数据也就面临着被泄露的风险</a:t>
            </a:r>
            <a:endParaRPr sz="2400">
              <a:latin typeface="Noto Sans CJK JP Regular"/>
              <a:cs typeface="Noto Sans CJK JP Regula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724150" y="272021"/>
            <a:ext cx="3695065" cy="634365"/>
          </a:xfrm>
          <a:prstGeom prst="rect">
            <a:avLst/>
          </a:prstGeom>
        </p:spPr>
        <p:txBody>
          <a:bodyPr vert="horz" wrap="square" lIns="0" tIns="12065" rIns="0" bIns="0" rtlCol="0">
            <a:spAutoFit/>
          </a:bodyPr>
          <a:lstStyle/>
          <a:p>
            <a:pPr marL="12700">
              <a:lnSpc>
                <a:spcPct val="100000"/>
              </a:lnSpc>
              <a:spcBef>
                <a:spcPts val="95"/>
              </a:spcBef>
              <a:tabLst>
                <a:tab pos="1142365" algn="l"/>
              </a:tabLst>
            </a:pPr>
            <a:r>
              <a:rPr sz="4000" spc="-5" dirty="0">
                <a:latin typeface="DejaVu Sans"/>
                <a:cs typeface="DejaVu Sans"/>
              </a:rPr>
              <a:t>7.4	</a:t>
            </a:r>
            <a:r>
              <a:rPr sz="4000" dirty="0"/>
              <a:t>云数据安</a:t>
            </a:r>
            <a:r>
              <a:rPr sz="4000" spc="-5" dirty="0"/>
              <a:t>全</a:t>
            </a:r>
            <a:endParaRPr sz="4000">
              <a:latin typeface="DejaVu Sans"/>
              <a:cs typeface="DejaVu Sans"/>
            </a:endParaRPr>
          </a:p>
        </p:txBody>
      </p:sp>
      <p:sp>
        <p:nvSpPr>
          <p:cNvPr id="3" name="object 3"/>
          <p:cNvSpPr txBox="1"/>
          <p:nvPr/>
        </p:nvSpPr>
        <p:spPr>
          <a:xfrm>
            <a:off x="535940" y="1133601"/>
            <a:ext cx="5380990" cy="1779905"/>
          </a:xfrm>
          <a:prstGeom prst="rect">
            <a:avLst/>
          </a:prstGeom>
        </p:spPr>
        <p:txBody>
          <a:bodyPr vert="horz" wrap="square" lIns="0" tIns="109855" rIns="0" bIns="0" rtlCol="0">
            <a:spAutoFit/>
          </a:bodyPr>
          <a:lstStyle/>
          <a:p>
            <a:pPr marL="1303655" lvl="2" indent="-1290955">
              <a:lnSpc>
                <a:spcPct val="100000"/>
              </a:lnSpc>
              <a:spcBef>
                <a:spcPts val="865"/>
              </a:spcBef>
              <a:buFont typeface="DejaVu Sans"/>
              <a:buAutoNum type="arabicPeriod"/>
              <a:tabLst>
                <a:tab pos="1303020" algn="l"/>
                <a:tab pos="1303655" algn="l"/>
              </a:tabLst>
            </a:pPr>
            <a:r>
              <a:rPr sz="3200" dirty="0">
                <a:latin typeface="Noto Sans CJK JP Regular"/>
                <a:cs typeface="Noto Sans CJK JP Regular"/>
              </a:rPr>
              <a:t>云数据面临的安全威</a:t>
            </a:r>
            <a:r>
              <a:rPr sz="3200" spc="5" dirty="0">
                <a:latin typeface="Noto Sans CJK JP Regular"/>
                <a:cs typeface="Noto Sans CJK JP Regular"/>
              </a:rPr>
              <a:t>胁</a:t>
            </a:r>
            <a:endParaRPr sz="3200">
              <a:latin typeface="Noto Sans CJK JP Regular"/>
              <a:cs typeface="Noto Sans CJK JP Regular"/>
            </a:endParaRPr>
          </a:p>
          <a:p>
            <a:pPr marL="1303655" lvl="2" indent="-1290955">
              <a:lnSpc>
                <a:spcPct val="100000"/>
              </a:lnSpc>
              <a:spcBef>
                <a:spcPts val="765"/>
              </a:spcBef>
              <a:buFont typeface="DejaVu Sans"/>
              <a:buAutoNum type="arabicPeriod"/>
              <a:tabLst>
                <a:tab pos="1303020" algn="l"/>
                <a:tab pos="1303655" algn="l"/>
              </a:tabLst>
            </a:pPr>
            <a:r>
              <a:rPr sz="3200" dirty="0">
                <a:latin typeface="Noto Sans CJK JP Regular"/>
                <a:cs typeface="Noto Sans CJK JP Regular"/>
              </a:rPr>
              <a:t>云数据安全研究内</a:t>
            </a:r>
            <a:r>
              <a:rPr sz="3200" spc="5" dirty="0">
                <a:latin typeface="Noto Sans CJK JP Regular"/>
                <a:cs typeface="Noto Sans CJK JP Regular"/>
              </a:rPr>
              <a:t>容</a:t>
            </a:r>
            <a:endParaRPr sz="3200">
              <a:latin typeface="Noto Sans CJK JP Regular"/>
              <a:cs typeface="Noto Sans CJK JP Regular"/>
            </a:endParaRPr>
          </a:p>
          <a:p>
            <a:pPr marL="1303655" lvl="2" indent="-1290955">
              <a:lnSpc>
                <a:spcPct val="100000"/>
              </a:lnSpc>
              <a:spcBef>
                <a:spcPts val="765"/>
              </a:spcBef>
              <a:buFont typeface="DejaVu Sans"/>
              <a:buAutoNum type="arabicPeriod"/>
              <a:tabLst>
                <a:tab pos="1303020" algn="l"/>
                <a:tab pos="1303655" algn="l"/>
              </a:tabLst>
            </a:pPr>
            <a:r>
              <a:rPr sz="3200" dirty="0">
                <a:latin typeface="Noto Sans CJK JP Regular"/>
                <a:cs typeface="Noto Sans CJK JP Regular"/>
              </a:rPr>
              <a:t>云数据安全研究进</a:t>
            </a:r>
            <a:r>
              <a:rPr sz="3200" spc="5" dirty="0">
                <a:latin typeface="Noto Sans CJK JP Regular"/>
                <a:cs typeface="Noto Sans CJK JP Regular"/>
              </a:rPr>
              <a:t>展</a:t>
            </a:r>
            <a:endParaRPr sz="3200">
              <a:latin typeface="Noto Sans CJK JP Regular"/>
              <a:cs typeface="Noto Sans CJK JP Regul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640454" y="291071"/>
            <a:ext cx="1863089" cy="634365"/>
          </a:xfrm>
          <a:prstGeom prst="rect">
            <a:avLst/>
          </a:prstGeom>
        </p:spPr>
        <p:txBody>
          <a:bodyPr vert="horz" wrap="square" lIns="0" tIns="12065" rIns="0" bIns="0" rtlCol="0">
            <a:spAutoFit/>
          </a:bodyPr>
          <a:lstStyle/>
          <a:p>
            <a:pPr marL="12700">
              <a:lnSpc>
                <a:spcPct val="100000"/>
              </a:lnSpc>
              <a:spcBef>
                <a:spcPts val="95"/>
              </a:spcBef>
            </a:pPr>
            <a:r>
              <a:rPr sz="4000" dirty="0">
                <a:latin typeface="DejaVu Sans"/>
                <a:cs typeface="DejaVu Sans"/>
              </a:rPr>
              <a:t>O</a:t>
            </a:r>
            <a:r>
              <a:rPr sz="4000" spc="-5" dirty="0">
                <a:latin typeface="DejaVu Sans"/>
                <a:cs typeface="DejaVu Sans"/>
              </a:rPr>
              <a:t>utline</a:t>
            </a:r>
            <a:endParaRPr sz="4000" dirty="0">
              <a:latin typeface="DejaVu Sans"/>
              <a:cs typeface="DejaVu Sans"/>
            </a:endParaRPr>
          </a:p>
        </p:txBody>
      </p:sp>
      <p:sp>
        <p:nvSpPr>
          <p:cNvPr id="3" name="object 3"/>
          <p:cNvSpPr txBox="1"/>
          <p:nvPr/>
        </p:nvSpPr>
        <p:spPr>
          <a:xfrm>
            <a:off x="535940" y="1132077"/>
            <a:ext cx="4714875" cy="3009900"/>
          </a:xfrm>
          <a:prstGeom prst="rect">
            <a:avLst/>
          </a:prstGeom>
        </p:spPr>
        <p:txBody>
          <a:bodyPr vert="horz" wrap="square" lIns="0" tIns="182880" rIns="0" bIns="0" rtlCol="0">
            <a:spAutoFit/>
          </a:bodyPr>
          <a:lstStyle/>
          <a:p>
            <a:pPr marL="355600" indent="-342900">
              <a:lnSpc>
                <a:spcPct val="100000"/>
              </a:lnSpc>
              <a:spcBef>
                <a:spcPts val="1440"/>
              </a:spcBef>
              <a:buChar char="•"/>
              <a:tabLst>
                <a:tab pos="355600" algn="l"/>
                <a:tab pos="1146175" algn="l"/>
              </a:tabLst>
            </a:pPr>
            <a:r>
              <a:rPr sz="2800" spc="-5" dirty="0">
                <a:latin typeface="DejaVu Sans"/>
                <a:cs typeface="DejaVu Sans"/>
              </a:rPr>
              <a:t>7.1	</a:t>
            </a:r>
            <a:r>
              <a:rPr sz="2800" dirty="0">
                <a:latin typeface="Noto Sans CJK JP Regular"/>
                <a:cs typeface="Noto Sans CJK JP Regular"/>
              </a:rPr>
              <a:t>云安全概</a:t>
            </a:r>
            <a:r>
              <a:rPr sz="2800" spc="-5" dirty="0">
                <a:latin typeface="Noto Sans CJK JP Regular"/>
                <a:cs typeface="Noto Sans CJK JP Regular"/>
              </a:rPr>
              <a:t>述</a:t>
            </a:r>
            <a:endParaRPr sz="2800">
              <a:latin typeface="Noto Sans CJK JP Regular"/>
              <a:cs typeface="Noto Sans CJK JP Regular"/>
            </a:endParaRPr>
          </a:p>
          <a:p>
            <a:pPr marL="355600" indent="-342900">
              <a:lnSpc>
                <a:spcPct val="100000"/>
              </a:lnSpc>
              <a:spcBef>
                <a:spcPts val="1340"/>
              </a:spcBef>
              <a:buChar char="•"/>
              <a:tabLst>
                <a:tab pos="355600" algn="l"/>
                <a:tab pos="1146175" algn="l"/>
              </a:tabLst>
            </a:pPr>
            <a:r>
              <a:rPr sz="2800" spc="-5" dirty="0">
                <a:latin typeface="DejaVu Sans"/>
                <a:cs typeface="DejaVu Sans"/>
              </a:rPr>
              <a:t>7.2	</a:t>
            </a:r>
            <a:r>
              <a:rPr sz="2800" dirty="0">
                <a:latin typeface="Noto Sans CJK JP Regular"/>
                <a:cs typeface="Noto Sans CJK JP Regular"/>
              </a:rPr>
              <a:t>虚拟机安</a:t>
            </a:r>
            <a:r>
              <a:rPr sz="2800" spc="-5" dirty="0">
                <a:latin typeface="Noto Sans CJK JP Regular"/>
                <a:cs typeface="Noto Sans CJK JP Regular"/>
              </a:rPr>
              <a:t>全</a:t>
            </a:r>
            <a:endParaRPr sz="2800">
              <a:latin typeface="Noto Sans CJK JP Regular"/>
              <a:cs typeface="Noto Sans CJK JP Regular"/>
            </a:endParaRPr>
          </a:p>
          <a:p>
            <a:pPr marL="355600" indent="-342900">
              <a:lnSpc>
                <a:spcPct val="100000"/>
              </a:lnSpc>
              <a:spcBef>
                <a:spcPts val="1340"/>
              </a:spcBef>
              <a:buChar char="•"/>
              <a:tabLst>
                <a:tab pos="355600" algn="l"/>
                <a:tab pos="1146175" algn="l"/>
              </a:tabLst>
            </a:pPr>
            <a:r>
              <a:rPr sz="2800" spc="-5" dirty="0">
                <a:latin typeface="DejaVu Sans"/>
                <a:cs typeface="DejaVu Sans"/>
              </a:rPr>
              <a:t>7.3	</a:t>
            </a:r>
            <a:r>
              <a:rPr sz="2800" dirty="0">
                <a:latin typeface="Noto Sans CJK JP Regular"/>
                <a:cs typeface="Noto Sans CJK JP Regular"/>
              </a:rPr>
              <a:t>云存储安</a:t>
            </a:r>
            <a:r>
              <a:rPr sz="2800" spc="-5" dirty="0">
                <a:latin typeface="Noto Sans CJK JP Regular"/>
                <a:cs typeface="Noto Sans CJK JP Regular"/>
              </a:rPr>
              <a:t>全</a:t>
            </a:r>
            <a:endParaRPr sz="2800">
              <a:latin typeface="Noto Sans CJK JP Regular"/>
              <a:cs typeface="Noto Sans CJK JP Regular"/>
            </a:endParaRPr>
          </a:p>
          <a:p>
            <a:pPr marL="355600" indent="-342900">
              <a:lnSpc>
                <a:spcPct val="100000"/>
              </a:lnSpc>
              <a:spcBef>
                <a:spcPts val="1340"/>
              </a:spcBef>
              <a:buChar char="•"/>
              <a:tabLst>
                <a:tab pos="355600" algn="l"/>
                <a:tab pos="1146175" algn="l"/>
              </a:tabLst>
            </a:pPr>
            <a:r>
              <a:rPr sz="2800" spc="-5" dirty="0">
                <a:latin typeface="DejaVu Sans"/>
                <a:cs typeface="DejaVu Sans"/>
              </a:rPr>
              <a:t>7.4	</a:t>
            </a:r>
            <a:r>
              <a:rPr sz="2800" dirty="0">
                <a:latin typeface="Noto Sans CJK JP Regular"/>
                <a:cs typeface="Noto Sans CJK JP Regular"/>
              </a:rPr>
              <a:t>云数据安</a:t>
            </a:r>
            <a:r>
              <a:rPr sz="2800" spc="-5" dirty="0">
                <a:latin typeface="Noto Sans CJK JP Regular"/>
                <a:cs typeface="Noto Sans CJK JP Regular"/>
              </a:rPr>
              <a:t>全</a:t>
            </a:r>
            <a:endParaRPr sz="2800">
              <a:latin typeface="Noto Sans CJK JP Regular"/>
              <a:cs typeface="Noto Sans CJK JP Regular"/>
            </a:endParaRPr>
          </a:p>
          <a:p>
            <a:pPr marL="355600" indent="-342900">
              <a:lnSpc>
                <a:spcPct val="100000"/>
              </a:lnSpc>
              <a:spcBef>
                <a:spcPts val="1340"/>
              </a:spcBef>
              <a:buChar char="•"/>
              <a:tabLst>
                <a:tab pos="355600" algn="l"/>
                <a:tab pos="1146175" algn="l"/>
              </a:tabLst>
            </a:pPr>
            <a:r>
              <a:rPr sz="2800" spc="-5" dirty="0">
                <a:latin typeface="DejaVu Sans"/>
                <a:cs typeface="DejaVu Sans"/>
              </a:rPr>
              <a:t>7.5	</a:t>
            </a:r>
            <a:r>
              <a:rPr sz="2800" dirty="0">
                <a:latin typeface="Noto Sans CJK JP Regular"/>
                <a:cs typeface="Noto Sans CJK JP Regular"/>
              </a:rPr>
              <a:t>实践：全同态加密算</a:t>
            </a:r>
            <a:r>
              <a:rPr sz="2800" spc="-5" dirty="0">
                <a:latin typeface="Noto Sans CJK JP Regular"/>
                <a:cs typeface="Noto Sans CJK JP Regular"/>
              </a:rPr>
              <a:t>法</a:t>
            </a:r>
            <a:endParaRPr sz="2800">
              <a:latin typeface="Noto Sans CJK JP Regular"/>
              <a:cs typeface="Noto Sans CJK JP Regular"/>
            </a:endParaRPr>
          </a:p>
        </p:txBody>
      </p:sp>
      <p:sp>
        <p:nvSpPr>
          <p:cNvPr id="4" name="object 4"/>
          <p:cNvSpPr/>
          <p:nvPr/>
        </p:nvSpPr>
        <p:spPr>
          <a:xfrm>
            <a:off x="6054737" y="3026575"/>
            <a:ext cx="1672589" cy="0"/>
          </a:xfrm>
          <a:custGeom>
            <a:avLst/>
            <a:gdLst/>
            <a:ahLst/>
            <a:cxnLst/>
            <a:rect l="l" t="t" r="r" b="b"/>
            <a:pathLst>
              <a:path w="1672590">
                <a:moveTo>
                  <a:pt x="0" y="0"/>
                </a:moveTo>
                <a:lnTo>
                  <a:pt x="1672590" y="0"/>
                </a:lnTo>
              </a:path>
            </a:pathLst>
          </a:custGeom>
          <a:ln w="12192">
            <a:solidFill>
              <a:srgbClr val="FFFFFF"/>
            </a:solidFill>
          </a:ln>
        </p:spPr>
        <p:txBody>
          <a:bodyPr wrap="square" lIns="0" tIns="0" rIns="0" bIns="0" rtlCol="0"/>
          <a:lstStyle/>
          <a:p>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211580" y="272021"/>
            <a:ext cx="6719570" cy="634365"/>
          </a:xfrm>
          <a:prstGeom prst="rect">
            <a:avLst/>
          </a:prstGeom>
        </p:spPr>
        <p:txBody>
          <a:bodyPr vert="horz" wrap="square" lIns="0" tIns="12065" rIns="0" bIns="0" rtlCol="0">
            <a:spAutoFit/>
          </a:bodyPr>
          <a:lstStyle/>
          <a:p>
            <a:pPr marL="12700">
              <a:lnSpc>
                <a:spcPct val="100000"/>
              </a:lnSpc>
              <a:spcBef>
                <a:spcPts val="95"/>
              </a:spcBef>
              <a:tabLst>
                <a:tab pos="1626870" algn="l"/>
              </a:tabLst>
            </a:pPr>
            <a:r>
              <a:rPr sz="4000" spc="-5" dirty="0">
                <a:latin typeface="DejaVu Sans"/>
                <a:cs typeface="DejaVu Sans"/>
              </a:rPr>
              <a:t>7.4.1	</a:t>
            </a:r>
            <a:r>
              <a:rPr sz="4000" dirty="0"/>
              <a:t>云数据面临的安全威</a:t>
            </a:r>
            <a:r>
              <a:rPr sz="4000" spc="-5" dirty="0"/>
              <a:t>胁</a:t>
            </a:r>
            <a:endParaRPr sz="4000">
              <a:latin typeface="DejaVu Sans"/>
              <a:cs typeface="DejaVu Sans"/>
            </a:endParaRPr>
          </a:p>
        </p:txBody>
      </p:sp>
      <p:sp>
        <p:nvSpPr>
          <p:cNvPr id="3" name="object 3"/>
          <p:cNvSpPr/>
          <p:nvPr/>
        </p:nvSpPr>
        <p:spPr>
          <a:xfrm>
            <a:off x="1723644" y="1276350"/>
            <a:ext cx="6048756" cy="2895600"/>
          </a:xfrm>
          <a:prstGeom prst="rect">
            <a:avLst/>
          </a:prstGeom>
          <a:blipFill>
            <a:blip r:embed="rId2" cstate="print"/>
            <a:stretch>
              <a:fillRect/>
            </a:stretch>
          </a:blipFill>
        </p:spPr>
        <p:txBody>
          <a:bodyPr wrap="square" lIns="0" tIns="0" rIns="0" bIns="0" rtlCol="0"/>
          <a:lstStyle/>
          <a:p>
            <a:endParaRPr/>
          </a:p>
        </p:txBody>
      </p:sp>
      <p:sp>
        <p:nvSpPr>
          <p:cNvPr id="4" name="object 4"/>
          <p:cNvSpPr txBox="1"/>
          <p:nvPr/>
        </p:nvSpPr>
        <p:spPr>
          <a:xfrm>
            <a:off x="1828800" y="4398753"/>
            <a:ext cx="5029200" cy="382797"/>
          </a:xfrm>
          <a:prstGeom prst="rect">
            <a:avLst/>
          </a:prstGeom>
        </p:spPr>
        <p:txBody>
          <a:bodyPr vert="horz" wrap="square" lIns="0" tIns="13335" rIns="0" bIns="0" rtlCol="0">
            <a:spAutoFit/>
          </a:bodyPr>
          <a:lstStyle/>
          <a:p>
            <a:pPr marL="12700">
              <a:lnSpc>
                <a:spcPct val="100000"/>
              </a:lnSpc>
              <a:spcBef>
                <a:spcPts val="105"/>
              </a:spcBef>
            </a:pPr>
            <a:r>
              <a:rPr sz="2400" dirty="0">
                <a:latin typeface="Noto Sans CJK JP Regular"/>
                <a:cs typeface="Noto Sans CJK JP Regular"/>
              </a:rPr>
              <a:t>图</a:t>
            </a:r>
            <a:r>
              <a:rPr sz="2400" spc="-5" dirty="0">
                <a:latin typeface="DejaVu Sans"/>
                <a:cs typeface="DejaVu Sans"/>
              </a:rPr>
              <a:t>7.5</a:t>
            </a:r>
            <a:r>
              <a:rPr sz="2400" spc="195" dirty="0">
                <a:latin typeface="DejaVu Sans"/>
                <a:cs typeface="DejaVu Sans"/>
              </a:rPr>
              <a:t> </a:t>
            </a:r>
            <a:r>
              <a:rPr sz="2400" spc="-5" dirty="0">
                <a:latin typeface="DejaVu Sans"/>
                <a:cs typeface="DejaVu Sans"/>
              </a:rPr>
              <a:t>Facebook</a:t>
            </a:r>
            <a:r>
              <a:rPr sz="2400" dirty="0">
                <a:latin typeface="Noto Sans CJK JP Regular"/>
                <a:cs typeface="Noto Sans CJK JP Regular"/>
              </a:rPr>
              <a:t>大规模数据泄露事</a:t>
            </a:r>
            <a:r>
              <a:rPr sz="2400" spc="5" dirty="0">
                <a:latin typeface="Noto Sans CJK JP Regular"/>
                <a:cs typeface="Noto Sans CJK JP Regular"/>
              </a:rPr>
              <a:t>件</a:t>
            </a:r>
            <a:endParaRPr sz="2400" dirty="0">
              <a:latin typeface="Noto Sans CJK JP Regular"/>
              <a:cs typeface="Noto Sans CJK JP Regular"/>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465580" y="272021"/>
            <a:ext cx="6211570" cy="634365"/>
          </a:xfrm>
          <a:prstGeom prst="rect">
            <a:avLst/>
          </a:prstGeom>
        </p:spPr>
        <p:txBody>
          <a:bodyPr vert="horz" wrap="square" lIns="0" tIns="12065" rIns="0" bIns="0" rtlCol="0">
            <a:spAutoFit/>
          </a:bodyPr>
          <a:lstStyle/>
          <a:p>
            <a:pPr marL="12700">
              <a:lnSpc>
                <a:spcPct val="100000"/>
              </a:lnSpc>
              <a:spcBef>
                <a:spcPts val="95"/>
              </a:spcBef>
              <a:tabLst>
                <a:tab pos="1626870" algn="l"/>
              </a:tabLst>
            </a:pPr>
            <a:r>
              <a:rPr sz="4000" spc="-5" dirty="0">
                <a:latin typeface="DejaVu Sans"/>
                <a:cs typeface="DejaVu Sans"/>
              </a:rPr>
              <a:t>7.4.2	</a:t>
            </a:r>
            <a:r>
              <a:rPr sz="4000" dirty="0"/>
              <a:t>云数据安全研究内</a:t>
            </a:r>
            <a:r>
              <a:rPr sz="4000" spc="-5" dirty="0"/>
              <a:t>容</a:t>
            </a:r>
            <a:endParaRPr sz="4000">
              <a:latin typeface="DejaVu Sans"/>
              <a:cs typeface="DejaVu Sans"/>
            </a:endParaRPr>
          </a:p>
        </p:txBody>
      </p:sp>
      <p:graphicFrame>
        <p:nvGraphicFramePr>
          <p:cNvPr id="4" name="object 4"/>
          <p:cNvGraphicFramePr>
            <a:graphicFrameLocks noGrp="1"/>
          </p:cNvGraphicFramePr>
          <p:nvPr/>
        </p:nvGraphicFramePr>
        <p:xfrm>
          <a:off x="381000" y="1082040"/>
          <a:ext cx="8382001" cy="3851910"/>
        </p:xfrm>
        <a:graphic>
          <a:graphicData uri="http://schemas.openxmlformats.org/drawingml/2006/table">
            <a:tbl>
              <a:tblPr firstRow="1" bandRow="1">
                <a:tableStyleId>{2D5ABB26-0587-4C30-8999-92F81FD0307C}</a:tableStyleId>
              </a:tblPr>
              <a:tblGrid>
                <a:gridCol w="1406770"/>
                <a:gridCol w="1419393"/>
                <a:gridCol w="1460876"/>
                <a:gridCol w="1600651"/>
                <a:gridCol w="2494311"/>
              </a:tblGrid>
              <a:tr h="161937">
                <a:tc>
                  <a:txBody>
                    <a:bodyPr/>
                    <a:lstStyle/>
                    <a:p>
                      <a:pPr algn="ctr">
                        <a:lnSpc>
                          <a:spcPct val="100000"/>
                        </a:lnSpc>
                      </a:pPr>
                      <a:r>
                        <a:rPr sz="1400" dirty="0">
                          <a:latin typeface="Noto Sans CJK JP Regular"/>
                          <a:cs typeface="Noto Sans CJK JP Regular"/>
                        </a:rPr>
                        <a:t>云数据服</a:t>
                      </a:r>
                      <a:r>
                        <a:rPr sz="1400" spc="-5" dirty="0">
                          <a:latin typeface="Noto Sans CJK JP Regular"/>
                          <a:cs typeface="Noto Sans CJK JP Regular"/>
                        </a:rPr>
                        <a:t>务</a:t>
                      </a:r>
                      <a:endParaRPr sz="1400" dirty="0">
                        <a:latin typeface="Noto Sans CJK JP Regular"/>
                        <a:cs typeface="Noto Sans CJK JP Regular"/>
                      </a:endParaRPr>
                    </a:p>
                  </a:txBody>
                  <a:tcPr marL="0" marR="0" marT="0" marB="0">
                    <a:lnR w="12700">
                      <a:solidFill>
                        <a:srgbClr val="070000"/>
                      </a:solidFill>
                      <a:prstDash val="solid"/>
                    </a:lnR>
                    <a:lnT w="12700">
                      <a:solidFill>
                        <a:srgbClr val="070000"/>
                      </a:solidFill>
                      <a:prstDash val="solid"/>
                    </a:lnT>
                    <a:lnB w="12700">
                      <a:solidFill>
                        <a:srgbClr val="070000"/>
                      </a:solidFill>
                      <a:prstDash val="solid"/>
                    </a:lnB>
                    <a:solidFill>
                      <a:srgbClr val="CCCCCC"/>
                    </a:solidFill>
                  </a:tcPr>
                </a:tc>
                <a:tc>
                  <a:txBody>
                    <a:bodyPr/>
                    <a:lstStyle/>
                    <a:p>
                      <a:pPr algn="ctr">
                        <a:lnSpc>
                          <a:spcPct val="100000"/>
                        </a:lnSpc>
                      </a:pPr>
                      <a:r>
                        <a:rPr sz="1400" dirty="0">
                          <a:latin typeface="Noto Sans CJK JP Regular"/>
                          <a:cs typeface="Noto Sans CJK JP Regular"/>
                        </a:rPr>
                        <a:t>安全威</a:t>
                      </a:r>
                      <a:r>
                        <a:rPr sz="1400" spc="-5" dirty="0">
                          <a:latin typeface="Noto Sans CJK JP Regular"/>
                          <a:cs typeface="Noto Sans CJK JP Regular"/>
                        </a:rPr>
                        <a:t>胁</a:t>
                      </a:r>
                      <a:endParaRPr sz="1400">
                        <a:latin typeface="Noto Sans CJK JP Regular"/>
                        <a:cs typeface="Noto Sans CJK JP Regular"/>
                      </a:endParaRPr>
                    </a:p>
                  </a:txBody>
                  <a:tcPr marL="0" marR="0" marT="0" marB="0">
                    <a:lnL w="12700">
                      <a:solidFill>
                        <a:srgbClr val="070000"/>
                      </a:solidFill>
                      <a:prstDash val="solid"/>
                    </a:lnL>
                    <a:lnR w="12700">
                      <a:solidFill>
                        <a:srgbClr val="070000"/>
                      </a:solidFill>
                      <a:prstDash val="solid"/>
                    </a:lnR>
                    <a:lnT w="12700">
                      <a:solidFill>
                        <a:srgbClr val="070000"/>
                      </a:solidFill>
                      <a:prstDash val="solid"/>
                    </a:lnT>
                    <a:lnB w="12700">
                      <a:solidFill>
                        <a:srgbClr val="070000"/>
                      </a:solidFill>
                      <a:prstDash val="solid"/>
                    </a:lnB>
                    <a:solidFill>
                      <a:srgbClr val="CCCCCC"/>
                    </a:solidFill>
                  </a:tcPr>
                </a:tc>
                <a:tc>
                  <a:txBody>
                    <a:bodyPr/>
                    <a:lstStyle/>
                    <a:p>
                      <a:pPr algn="ctr">
                        <a:lnSpc>
                          <a:spcPct val="100000"/>
                        </a:lnSpc>
                      </a:pPr>
                      <a:r>
                        <a:rPr sz="1400" dirty="0">
                          <a:latin typeface="Noto Sans CJK JP Regular"/>
                          <a:cs typeface="Noto Sans CJK JP Regular"/>
                        </a:rPr>
                        <a:t>安全需</a:t>
                      </a:r>
                      <a:r>
                        <a:rPr sz="1400" spc="-5" dirty="0">
                          <a:latin typeface="Noto Sans CJK JP Regular"/>
                          <a:cs typeface="Noto Sans CJK JP Regular"/>
                        </a:rPr>
                        <a:t>求</a:t>
                      </a:r>
                      <a:endParaRPr sz="1400">
                        <a:latin typeface="Noto Sans CJK JP Regular"/>
                        <a:cs typeface="Noto Sans CJK JP Regular"/>
                      </a:endParaRPr>
                    </a:p>
                  </a:txBody>
                  <a:tcPr marL="0" marR="0" marT="0" marB="0">
                    <a:lnL w="12700">
                      <a:solidFill>
                        <a:srgbClr val="070000"/>
                      </a:solidFill>
                      <a:prstDash val="solid"/>
                    </a:lnL>
                    <a:lnR w="12700">
                      <a:solidFill>
                        <a:srgbClr val="070000"/>
                      </a:solidFill>
                      <a:prstDash val="solid"/>
                    </a:lnR>
                    <a:lnT w="12700">
                      <a:solidFill>
                        <a:srgbClr val="070000"/>
                      </a:solidFill>
                      <a:prstDash val="solid"/>
                    </a:lnT>
                    <a:lnB w="12700">
                      <a:solidFill>
                        <a:srgbClr val="070000"/>
                      </a:solidFill>
                      <a:prstDash val="solid"/>
                    </a:lnB>
                    <a:solidFill>
                      <a:srgbClr val="CCCCCC"/>
                    </a:solidFill>
                  </a:tcPr>
                </a:tc>
                <a:tc gridSpan="2">
                  <a:txBody>
                    <a:bodyPr/>
                    <a:lstStyle/>
                    <a:p>
                      <a:pPr algn="ctr">
                        <a:lnSpc>
                          <a:spcPct val="100000"/>
                        </a:lnSpc>
                      </a:pPr>
                      <a:r>
                        <a:rPr sz="1400" dirty="0">
                          <a:latin typeface="Noto Sans CJK JP Regular"/>
                          <a:cs typeface="Noto Sans CJK JP Regular"/>
                        </a:rPr>
                        <a:t>研究内</a:t>
                      </a:r>
                      <a:r>
                        <a:rPr sz="1400" spc="-5" dirty="0">
                          <a:latin typeface="Noto Sans CJK JP Regular"/>
                          <a:cs typeface="Noto Sans CJK JP Regular"/>
                        </a:rPr>
                        <a:t>容</a:t>
                      </a:r>
                      <a:endParaRPr sz="1400">
                        <a:latin typeface="Noto Sans CJK JP Regular"/>
                        <a:cs typeface="Noto Sans CJK JP Regular"/>
                      </a:endParaRPr>
                    </a:p>
                  </a:txBody>
                  <a:tcPr marL="0" marR="0" marT="0" marB="0">
                    <a:lnL w="12700">
                      <a:solidFill>
                        <a:srgbClr val="070000"/>
                      </a:solidFill>
                      <a:prstDash val="solid"/>
                    </a:lnL>
                    <a:lnT w="12700">
                      <a:solidFill>
                        <a:srgbClr val="070000"/>
                      </a:solidFill>
                      <a:prstDash val="solid"/>
                    </a:lnT>
                    <a:lnB w="12700">
                      <a:solidFill>
                        <a:srgbClr val="070000"/>
                      </a:solidFill>
                      <a:prstDash val="solid"/>
                    </a:lnB>
                    <a:solidFill>
                      <a:srgbClr val="CCCCCC"/>
                    </a:solidFill>
                  </a:tcPr>
                </a:tc>
                <a:tc hMerge="1">
                  <a:txBody>
                    <a:bodyPr/>
                    <a:lstStyle/>
                    <a:p>
                      <a:endParaRPr/>
                    </a:p>
                  </a:txBody>
                  <a:tcPr marL="0" marR="0" marT="0" marB="0"/>
                </a:tc>
              </a:tr>
              <a:tr h="809685">
                <a:tc>
                  <a:txBody>
                    <a:bodyPr/>
                    <a:lstStyle/>
                    <a:p>
                      <a:pPr>
                        <a:lnSpc>
                          <a:spcPct val="100000"/>
                        </a:lnSpc>
                        <a:spcBef>
                          <a:spcPts val="15"/>
                        </a:spcBef>
                      </a:pPr>
                      <a:endParaRPr sz="1400">
                        <a:latin typeface="Times New Roman"/>
                        <a:cs typeface="Times New Roman"/>
                      </a:endParaRPr>
                    </a:p>
                    <a:p>
                      <a:pPr algn="ctr">
                        <a:lnSpc>
                          <a:spcPct val="100000"/>
                        </a:lnSpc>
                      </a:pPr>
                      <a:r>
                        <a:rPr sz="1400" dirty="0">
                          <a:latin typeface="Noto Sans CJK JP Regular"/>
                          <a:cs typeface="Noto Sans CJK JP Regular"/>
                        </a:rPr>
                        <a:t>云数据存</a:t>
                      </a:r>
                      <a:r>
                        <a:rPr sz="1400" spc="-5" dirty="0">
                          <a:latin typeface="Noto Sans CJK JP Regular"/>
                          <a:cs typeface="Noto Sans CJK JP Regular"/>
                        </a:rPr>
                        <a:t>储</a:t>
                      </a:r>
                      <a:endParaRPr sz="1400">
                        <a:latin typeface="Noto Sans CJK JP Regular"/>
                        <a:cs typeface="Noto Sans CJK JP Regular"/>
                      </a:endParaRPr>
                    </a:p>
                  </a:txBody>
                  <a:tcPr marL="0" marR="0" marT="1905" marB="0">
                    <a:lnR w="12700">
                      <a:solidFill>
                        <a:srgbClr val="070000"/>
                      </a:solidFill>
                      <a:prstDash val="solid"/>
                    </a:lnR>
                    <a:lnT w="12700">
                      <a:solidFill>
                        <a:srgbClr val="070000"/>
                      </a:solidFill>
                      <a:prstDash val="solid"/>
                    </a:lnT>
                    <a:lnB w="12700">
                      <a:solidFill>
                        <a:srgbClr val="070000"/>
                      </a:solidFill>
                      <a:prstDash val="solid"/>
                    </a:lnB>
                  </a:tcPr>
                </a:tc>
                <a:tc>
                  <a:txBody>
                    <a:bodyPr/>
                    <a:lstStyle/>
                    <a:p>
                      <a:pPr>
                        <a:lnSpc>
                          <a:spcPct val="100000"/>
                        </a:lnSpc>
                        <a:spcBef>
                          <a:spcPts val="15"/>
                        </a:spcBef>
                      </a:pPr>
                      <a:endParaRPr sz="1400">
                        <a:latin typeface="Times New Roman"/>
                        <a:cs typeface="Times New Roman"/>
                      </a:endParaRPr>
                    </a:p>
                    <a:p>
                      <a:pPr algn="ctr">
                        <a:lnSpc>
                          <a:spcPct val="100000"/>
                        </a:lnSpc>
                      </a:pPr>
                      <a:r>
                        <a:rPr sz="1400" dirty="0">
                          <a:latin typeface="Noto Sans CJK JP Regular"/>
                          <a:cs typeface="Noto Sans CJK JP Regular"/>
                        </a:rPr>
                        <a:t>数据破坏或丢</a:t>
                      </a:r>
                      <a:r>
                        <a:rPr sz="1400" spc="-5" dirty="0">
                          <a:latin typeface="Noto Sans CJK JP Regular"/>
                          <a:cs typeface="Noto Sans CJK JP Regular"/>
                        </a:rPr>
                        <a:t>失</a:t>
                      </a:r>
                      <a:endParaRPr sz="1400">
                        <a:latin typeface="Noto Sans CJK JP Regular"/>
                        <a:cs typeface="Noto Sans CJK JP Regular"/>
                      </a:endParaRPr>
                    </a:p>
                  </a:txBody>
                  <a:tcPr marL="0" marR="0" marT="1905" marB="0">
                    <a:lnL w="12700">
                      <a:solidFill>
                        <a:srgbClr val="070000"/>
                      </a:solidFill>
                      <a:prstDash val="solid"/>
                    </a:lnL>
                    <a:lnR w="12700">
                      <a:solidFill>
                        <a:srgbClr val="070000"/>
                      </a:solidFill>
                      <a:prstDash val="solid"/>
                    </a:lnR>
                    <a:lnT w="12700">
                      <a:solidFill>
                        <a:srgbClr val="070000"/>
                      </a:solidFill>
                      <a:prstDash val="solid"/>
                    </a:lnT>
                    <a:lnB w="12700">
                      <a:solidFill>
                        <a:srgbClr val="070000"/>
                      </a:solidFill>
                      <a:prstDash val="solid"/>
                    </a:lnB>
                  </a:tcPr>
                </a:tc>
                <a:tc>
                  <a:txBody>
                    <a:bodyPr/>
                    <a:lstStyle/>
                    <a:p>
                      <a:pPr>
                        <a:lnSpc>
                          <a:spcPct val="100000"/>
                        </a:lnSpc>
                        <a:spcBef>
                          <a:spcPts val="15"/>
                        </a:spcBef>
                      </a:pPr>
                      <a:endParaRPr sz="1400">
                        <a:latin typeface="Times New Roman"/>
                        <a:cs typeface="Times New Roman"/>
                      </a:endParaRPr>
                    </a:p>
                    <a:p>
                      <a:pPr algn="ctr">
                        <a:lnSpc>
                          <a:spcPct val="100000"/>
                        </a:lnSpc>
                      </a:pPr>
                      <a:r>
                        <a:rPr sz="1400" dirty="0">
                          <a:latin typeface="Noto Sans CJK JP Regular"/>
                          <a:cs typeface="Noto Sans CJK JP Regular"/>
                        </a:rPr>
                        <a:t>数据完整</a:t>
                      </a:r>
                      <a:r>
                        <a:rPr sz="1400" spc="-5" dirty="0">
                          <a:latin typeface="Noto Sans CJK JP Regular"/>
                          <a:cs typeface="Noto Sans CJK JP Regular"/>
                        </a:rPr>
                        <a:t>性</a:t>
                      </a:r>
                      <a:endParaRPr sz="1400">
                        <a:latin typeface="Noto Sans CJK JP Regular"/>
                        <a:cs typeface="Noto Sans CJK JP Regular"/>
                      </a:endParaRPr>
                    </a:p>
                  </a:txBody>
                  <a:tcPr marL="0" marR="0" marT="1905" marB="0">
                    <a:lnL w="12700">
                      <a:solidFill>
                        <a:srgbClr val="070000"/>
                      </a:solidFill>
                      <a:prstDash val="solid"/>
                    </a:lnL>
                    <a:lnR w="12700">
                      <a:solidFill>
                        <a:srgbClr val="070000"/>
                      </a:solidFill>
                      <a:prstDash val="solid"/>
                    </a:lnR>
                    <a:lnT w="12700">
                      <a:solidFill>
                        <a:srgbClr val="070000"/>
                      </a:solidFill>
                      <a:prstDash val="solid"/>
                    </a:lnT>
                    <a:lnB w="12700">
                      <a:solidFill>
                        <a:srgbClr val="070000"/>
                      </a:solidFill>
                      <a:prstDash val="solid"/>
                    </a:lnB>
                  </a:tcPr>
                </a:tc>
                <a:tc>
                  <a:txBody>
                    <a:bodyPr/>
                    <a:lstStyle/>
                    <a:p>
                      <a:pPr>
                        <a:lnSpc>
                          <a:spcPct val="100000"/>
                        </a:lnSpc>
                        <a:spcBef>
                          <a:spcPts val="15"/>
                        </a:spcBef>
                      </a:pPr>
                      <a:endParaRPr sz="1400">
                        <a:latin typeface="Times New Roman"/>
                        <a:cs typeface="Times New Roman"/>
                      </a:endParaRPr>
                    </a:p>
                    <a:p>
                      <a:pPr algn="ctr">
                        <a:lnSpc>
                          <a:spcPct val="100000"/>
                        </a:lnSpc>
                      </a:pPr>
                      <a:r>
                        <a:rPr sz="1400" dirty="0">
                          <a:latin typeface="Noto Sans CJK JP Regular"/>
                          <a:cs typeface="Noto Sans CJK JP Regular"/>
                        </a:rPr>
                        <a:t>云数据安全验</a:t>
                      </a:r>
                      <a:r>
                        <a:rPr sz="1400" spc="-5" dirty="0">
                          <a:latin typeface="Noto Sans CJK JP Regular"/>
                          <a:cs typeface="Noto Sans CJK JP Regular"/>
                        </a:rPr>
                        <a:t>证</a:t>
                      </a:r>
                      <a:endParaRPr sz="1400">
                        <a:latin typeface="Noto Sans CJK JP Regular"/>
                        <a:cs typeface="Noto Sans CJK JP Regular"/>
                      </a:endParaRPr>
                    </a:p>
                  </a:txBody>
                  <a:tcPr marL="0" marR="0" marT="1905" marB="0">
                    <a:lnL w="12700">
                      <a:solidFill>
                        <a:srgbClr val="070000"/>
                      </a:solidFill>
                      <a:prstDash val="solid"/>
                    </a:lnL>
                    <a:lnR w="12700">
                      <a:solidFill>
                        <a:srgbClr val="070000"/>
                      </a:solidFill>
                      <a:prstDash val="solid"/>
                    </a:lnR>
                    <a:lnT w="12700">
                      <a:solidFill>
                        <a:srgbClr val="070000"/>
                      </a:solidFill>
                      <a:prstDash val="solid"/>
                    </a:lnT>
                    <a:lnB w="12700">
                      <a:solidFill>
                        <a:srgbClr val="070000"/>
                      </a:solidFill>
                      <a:prstDash val="solid"/>
                    </a:lnB>
                  </a:tcPr>
                </a:tc>
                <a:tc>
                  <a:txBody>
                    <a:bodyPr/>
                    <a:lstStyle/>
                    <a:p>
                      <a:pPr>
                        <a:lnSpc>
                          <a:spcPct val="100000"/>
                        </a:lnSpc>
                      </a:pPr>
                      <a:endParaRPr sz="1400">
                        <a:latin typeface="Times New Roman"/>
                        <a:cs typeface="Times New Roman"/>
                      </a:endParaRPr>
                    </a:p>
                    <a:p>
                      <a:pPr marL="68580" marR="87630" indent="129539">
                        <a:lnSpc>
                          <a:spcPct val="100000"/>
                        </a:lnSpc>
                        <a:tabLst>
                          <a:tab pos="464820" algn="l"/>
                          <a:tab pos="1305560" algn="l"/>
                        </a:tabLst>
                      </a:pPr>
                      <a:r>
                        <a:rPr sz="1400" spc="5" dirty="0">
                          <a:latin typeface="Noto Sans CJK JP Regular"/>
                          <a:cs typeface="Noto Sans CJK JP Regular"/>
                        </a:rPr>
                        <a:t>支持数据动态操作的验</a:t>
                      </a:r>
                      <a:r>
                        <a:rPr sz="1400" dirty="0">
                          <a:latin typeface="Noto Sans CJK JP Regular"/>
                          <a:cs typeface="Noto Sans CJK JP Regular"/>
                        </a:rPr>
                        <a:t>证	</a:t>
                      </a:r>
                      <a:r>
                        <a:rPr sz="1400" spc="5" dirty="0">
                          <a:latin typeface="Noto Sans CJK JP Regular"/>
                          <a:cs typeface="Noto Sans CJK JP Regular"/>
                        </a:rPr>
                        <a:t>公开可</a:t>
                      </a:r>
                      <a:r>
                        <a:rPr sz="1400" dirty="0">
                          <a:latin typeface="Noto Sans CJK JP Regular"/>
                          <a:cs typeface="Noto Sans CJK JP Regular"/>
                        </a:rPr>
                        <a:t>审 计验</a:t>
                      </a:r>
                      <a:r>
                        <a:rPr sz="1400" spc="-5" dirty="0">
                          <a:latin typeface="Noto Sans CJK JP Regular"/>
                          <a:cs typeface="Noto Sans CJK JP Regular"/>
                        </a:rPr>
                        <a:t>证	</a:t>
                      </a:r>
                      <a:r>
                        <a:rPr sz="1400" dirty="0">
                          <a:latin typeface="Noto Sans CJK JP Regular"/>
                          <a:cs typeface="Noto Sans CJK JP Regular"/>
                        </a:rPr>
                        <a:t>数据可恢复证</a:t>
                      </a:r>
                      <a:r>
                        <a:rPr sz="1400" spc="-5" dirty="0">
                          <a:latin typeface="Noto Sans CJK JP Regular"/>
                          <a:cs typeface="Noto Sans CJK JP Regular"/>
                        </a:rPr>
                        <a:t>明</a:t>
                      </a:r>
                      <a:endParaRPr sz="1400">
                        <a:latin typeface="Noto Sans CJK JP Regular"/>
                        <a:cs typeface="Noto Sans CJK JP Regular"/>
                      </a:endParaRPr>
                    </a:p>
                  </a:txBody>
                  <a:tcPr marL="0" marR="0" marT="0" marB="0">
                    <a:lnL w="12700">
                      <a:solidFill>
                        <a:srgbClr val="070000"/>
                      </a:solidFill>
                      <a:prstDash val="solid"/>
                    </a:lnL>
                    <a:lnT w="12700">
                      <a:solidFill>
                        <a:srgbClr val="070000"/>
                      </a:solidFill>
                      <a:prstDash val="solid"/>
                    </a:lnT>
                    <a:lnB w="12700">
                      <a:solidFill>
                        <a:srgbClr val="070000"/>
                      </a:solidFill>
                      <a:prstDash val="solid"/>
                    </a:lnB>
                  </a:tcPr>
                </a:tc>
              </a:tr>
              <a:tr h="651496">
                <a:tc>
                  <a:txBody>
                    <a:bodyPr/>
                    <a:lstStyle/>
                    <a:p>
                      <a:pPr>
                        <a:lnSpc>
                          <a:spcPct val="100000"/>
                        </a:lnSpc>
                        <a:spcBef>
                          <a:spcPts val="10"/>
                        </a:spcBef>
                      </a:pPr>
                      <a:endParaRPr sz="1400">
                        <a:latin typeface="Times New Roman"/>
                        <a:cs typeface="Times New Roman"/>
                      </a:endParaRPr>
                    </a:p>
                    <a:p>
                      <a:pPr algn="ctr">
                        <a:lnSpc>
                          <a:spcPct val="100000"/>
                        </a:lnSpc>
                      </a:pPr>
                      <a:r>
                        <a:rPr sz="1400" dirty="0">
                          <a:latin typeface="Noto Sans CJK JP Regular"/>
                          <a:cs typeface="Noto Sans CJK JP Regular"/>
                        </a:rPr>
                        <a:t>云数据共</a:t>
                      </a:r>
                      <a:r>
                        <a:rPr sz="1400" spc="-5" dirty="0">
                          <a:latin typeface="Noto Sans CJK JP Regular"/>
                          <a:cs typeface="Noto Sans CJK JP Regular"/>
                        </a:rPr>
                        <a:t>享</a:t>
                      </a:r>
                      <a:endParaRPr sz="1400">
                        <a:latin typeface="Noto Sans CJK JP Regular"/>
                        <a:cs typeface="Noto Sans CJK JP Regular"/>
                      </a:endParaRPr>
                    </a:p>
                  </a:txBody>
                  <a:tcPr marL="0" marR="0" marT="1270" marB="0">
                    <a:lnR w="12700">
                      <a:solidFill>
                        <a:srgbClr val="070000"/>
                      </a:solidFill>
                      <a:prstDash val="solid"/>
                    </a:lnR>
                    <a:lnT w="12700">
                      <a:solidFill>
                        <a:srgbClr val="070000"/>
                      </a:solidFill>
                      <a:prstDash val="solid"/>
                    </a:lnT>
                    <a:lnB w="12700">
                      <a:solidFill>
                        <a:srgbClr val="070000"/>
                      </a:solidFill>
                      <a:prstDash val="solid"/>
                    </a:lnB>
                  </a:tcPr>
                </a:tc>
                <a:tc>
                  <a:txBody>
                    <a:bodyPr/>
                    <a:lstStyle/>
                    <a:p>
                      <a:pPr>
                        <a:lnSpc>
                          <a:spcPct val="100000"/>
                        </a:lnSpc>
                        <a:spcBef>
                          <a:spcPts val="10"/>
                        </a:spcBef>
                      </a:pPr>
                      <a:endParaRPr sz="1400">
                        <a:latin typeface="Times New Roman"/>
                        <a:cs typeface="Times New Roman"/>
                      </a:endParaRPr>
                    </a:p>
                    <a:p>
                      <a:pPr algn="ctr">
                        <a:lnSpc>
                          <a:spcPct val="100000"/>
                        </a:lnSpc>
                      </a:pPr>
                      <a:r>
                        <a:rPr sz="1400" dirty="0">
                          <a:latin typeface="Noto Sans CJK JP Regular"/>
                          <a:cs typeface="Noto Sans CJK JP Regular"/>
                        </a:rPr>
                        <a:t>非法访</a:t>
                      </a:r>
                      <a:r>
                        <a:rPr sz="1400" spc="-5" dirty="0">
                          <a:latin typeface="Noto Sans CJK JP Regular"/>
                          <a:cs typeface="Noto Sans CJK JP Regular"/>
                        </a:rPr>
                        <a:t>问</a:t>
                      </a:r>
                      <a:endParaRPr sz="1400">
                        <a:latin typeface="Noto Sans CJK JP Regular"/>
                        <a:cs typeface="Noto Sans CJK JP Regular"/>
                      </a:endParaRPr>
                    </a:p>
                  </a:txBody>
                  <a:tcPr marL="0" marR="0" marT="1270" marB="0">
                    <a:lnL w="12700">
                      <a:solidFill>
                        <a:srgbClr val="070000"/>
                      </a:solidFill>
                      <a:prstDash val="solid"/>
                    </a:lnL>
                    <a:lnR w="12700">
                      <a:solidFill>
                        <a:srgbClr val="070000"/>
                      </a:solidFill>
                      <a:prstDash val="solid"/>
                    </a:lnR>
                    <a:lnT w="12700">
                      <a:solidFill>
                        <a:srgbClr val="070000"/>
                      </a:solidFill>
                      <a:prstDash val="solid"/>
                    </a:lnT>
                    <a:lnB w="12700">
                      <a:solidFill>
                        <a:srgbClr val="070000"/>
                      </a:solidFill>
                      <a:prstDash val="solid"/>
                    </a:lnB>
                  </a:tcPr>
                </a:tc>
                <a:tc>
                  <a:txBody>
                    <a:bodyPr/>
                    <a:lstStyle/>
                    <a:p>
                      <a:pPr>
                        <a:lnSpc>
                          <a:spcPct val="100000"/>
                        </a:lnSpc>
                        <a:spcBef>
                          <a:spcPts val="10"/>
                        </a:spcBef>
                      </a:pPr>
                      <a:endParaRPr sz="1400">
                        <a:latin typeface="Times New Roman"/>
                        <a:cs typeface="Times New Roman"/>
                      </a:endParaRPr>
                    </a:p>
                    <a:p>
                      <a:pPr algn="ctr">
                        <a:lnSpc>
                          <a:spcPct val="100000"/>
                        </a:lnSpc>
                      </a:pPr>
                      <a:r>
                        <a:rPr sz="1400" dirty="0">
                          <a:latin typeface="Noto Sans CJK JP Regular"/>
                          <a:cs typeface="Noto Sans CJK JP Regular"/>
                        </a:rPr>
                        <a:t>访问可控</a:t>
                      </a:r>
                      <a:r>
                        <a:rPr sz="1400" spc="-5" dirty="0">
                          <a:latin typeface="Noto Sans CJK JP Regular"/>
                          <a:cs typeface="Noto Sans CJK JP Regular"/>
                        </a:rPr>
                        <a:t>性</a:t>
                      </a:r>
                      <a:endParaRPr sz="1400">
                        <a:latin typeface="Noto Sans CJK JP Regular"/>
                        <a:cs typeface="Noto Sans CJK JP Regular"/>
                      </a:endParaRPr>
                    </a:p>
                  </a:txBody>
                  <a:tcPr marL="0" marR="0" marT="1270" marB="0">
                    <a:lnL w="12700">
                      <a:solidFill>
                        <a:srgbClr val="070000"/>
                      </a:solidFill>
                      <a:prstDash val="solid"/>
                    </a:lnL>
                    <a:lnR w="12700">
                      <a:solidFill>
                        <a:srgbClr val="070000"/>
                      </a:solidFill>
                      <a:prstDash val="solid"/>
                    </a:lnR>
                    <a:lnT w="12700">
                      <a:solidFill>
                        <a:srgbClr val="070000"/>
                      </a:solidFill>
                      <a:prstDash val="solid"/>
                    </a:lnT>
                    <a:lnB w="12700">
                      <a:solidFill>
                        <a:srgbClr val="070000"/>
                      </a:solidFill>
                      <a:prstDash val="solid"/>
                    </a:lnB>
                  </a:tcPr>
                </a:tc>
                <a:tc>
                  <a:txBody>
                    <a:bodyPr/>
                    <a:lstStyle/>
                    <a:p>
                      <a:pPr>
                        <a:lnSpc>
                          <a:spcPct val="100000"/>
                        </a:lnSpc>
                        <a:spcBef>
                          <a:spcPts val="10"/>
                        </a:spcBef>
                      </a:pPr>
                      <a:endParaRPr sz="1400">
                        <a:latin typeface="Times New Roman"/>
                        <a:cs typeface="Times New Roman"/>
                      </a:endParaRPr>
                    </a:p>
                    <a:p>
                      <a:pPr algn="ctr">
                        <a:lnSpc>
                          <a:spcPct val="100000"/>
                        </a:lnSpc>
                      </a:pPr>
                      <a:r>
                        <a:rPr sz="1400" dirty="0">
                          <a:latin typeface="Noto Sans CJK JP Regular"/>
                          <a:cs typeface="Noto Sans CJK JP Regular"/>
                        </a:rPr>
                        <a:t>云数据安全共</a:t>
                      </a:r>
                      <a:r>
                        <a:rPr sz="1400" spc="-5" dirty="0">
                          <a:latin typeface="Noto Sans CJK JP Regular"/>
                          <a:cs typeface="Noto Sans CJK JP Regular"/>
                        </a:rPr>
                        <a:t>享</a:t>
                      </a:r>
                      <a:endParaRPr sz="1400">
                        <a:latin typeface="Noto Sans CJK JP Regular"/>
                        <a:cs typeface="Noto Sans CJK JP Regular"/>
                      </a:endParaRPr>
                    </a:p>
                  </a:txBody>
                  <a:tcPr marL="0" marR="0" marT="1270" marB="0">
                    <a:lnL w="12700">
                      <a:solidFill>
                        <a:srgbClr val="070000"/>
                      </a:solidFill>
                      <a:prstDash val="solid"/>
                    </a:lnL>
                    <a:lnR w="12700">
                      <a:solidFill>
                        <a:srgbClr val="070000"/>
                      </a:solidFill>
                      <a:prstDash val="solid"/>
                    </a:lnR>
                    <a:lnT w="12700">
                      <a:solidFill>
                        <a:srgbClr val="070000"/>
                      </a:solidFill>
                      <a:prstDash val="solid"/>
                    </a:lnT>
                    <a:lnB w="12700">
                      <a:solidFill>
                        <a:srgbClr val="070000"/>
                      </a:solidFill>
                      <a:prstDash val="solid"/>
                    </a:lnB>
                  </a:tcPr>
                </a:tc>
                <a:tc>
                  <a:txBody>
                    <a:bodyPr/>
                    <a:lstStyle/>
                    <a:p>
                      <a:pPr>
                        <a:lnSpc>
                          <a:spcPct val="100000"/>
                        </a:lnSpc>
                        <a:spcBef>
                          <a:spcPts val="50"/>
                        </a:spcBef>
                      </a:pPr>
                      <a:endParaRPr sz="1400">
                        <a:latin typeface="Times New Roman"/>
                        <a:cs typeface="Times New Roman"/>
                      </a:endParaRPr>
                    </a:p>
                    <a:p>
                      <a:pPr marL="198120" marR="87630">
                        <a:lnSpc>
                          <a:spcPct val="100000"/>
                        </a:lnSpc>
                        <a:tabLst>
                          <a:tab pos="949960" algn="l"/>
                        </a:tabLst>
                      </a:pPr>
                      <a:r>
                        <a:rPr sz="1400" spc="5" dirty="0">
                          <a:latin typeface="Noto Sans CJK JP Regular"/>
                          <a:cs typeface="Noto Sans CJK JP Regular"/>
                        </a:rPr>
                        <a:t>细粒度访问控</a:t>
                      </a:r>
                      <a:r>
                        <a:rPr sz="1400" dirty="0">
                          <a:latin typeface="Noto Sans CJK JP Regular"/>
                          <a:cs typeface="Noto Sans CJK JP Regular"/>
                        </a:rPr>
                        <a:t>制	</a:t>
                      </a:r>
                      <a:r>
                        <a:rPr sz="1400" spc="5" dirty="0">
                          <a:latin typeface="Noto Sans CJK JP Regular"/>
                          <a:cs typeface="Noto Sans CJK JP Regular"/>
                        </a:rPr>
                        <a:t>访问权限动态更</a:t>
                      </a:r>
                      <a:r>
                        <a:rPr sz="1400" dirty="0">
                          <a:latin typeface="Noto Sans CJK JP Regular"/>
                          <a:cs typeface="Noto Sans CJK JP Regular"/>
                        </a:rPr>
                        <a:t>新 用户动态添加或撤</a:t>
                      </a:r>
                      <a:r>
                        <a:rPr sz="1400" spc="-5" dirty="0">
                          <a:latin typeface="Noto Sans CJK JP Regular"/>
                          <a:cs typeface="Noto Sans CJK JP Regular"/>
                        </a:rPr>
                        <a:t>销</a:t>
                      </a:r>
                      <a:endParaRPr sz="1400">
                        <a:latin typeface="Noto Sans CJK JP Regular"/>
                        <a:cs typeface="Noto Sans CJK JP Regular"/>
                      </a:endParaRPr>
                    </a:p>
                  </a:txBody>
                  <a:tcPr marL="0" marR="0" marT="6350" marB="0">
                    <a:lnL w="12700">
                      <a:solidFill>
                        <a:srgbClr val="070000"/>
                      </a:solidFill>
                      <a:prstDash val="solid"/>
                    </a:lnL>
                    <a:lnT w="12700">
                      <a:solidFill>
                        <a:srgbClr val="070000"/>
                      </a:solidFill>
                      <a:prstDash val="solid"/>
                    </a:lnT>
                    <a:lnB w="12700">
                      <a:solidFill>
                        <a:srgbClr val="070000"/>
                      </a:solidFill>
                      <a:prstDash val="solid"/>
                    </a:lnB>
                  </a:tcPr>
                </a:tc>
              </a:tr>
              <a:tr h="650747">
                <a:tc>
                  <a:txBody>
                    <a:bodyPr/>
                    <a:lstStyle/>
                    <a:p>
                      <a:pPr>
                        <a:lnSpc>
                          <a:spcPct val="100000"/>
                        </a:lnSpc>
                      </a:pPr>
                      <a:endParaRPr sz="1400" dirty="0">
                        <a:latin typeface="Times New Roman"/>
                        <a:cs typeface="Times New Roman"/>
                      </a:endParaRPr>
                    </a:p>
                    <a:p>
                      <a:pPr algn="ctr">
                        <a:lnSpc>
                          <a:spcPct val="100000"/>
                        </a:lnSpc>
                      </a:pPr>
                      <a:r>
                        <a:rPr sz="1400" dirty="0">
                          <a:latin typeface="Noto Sans CJK JP Regular"/>
                          <a:cs typeface="Noto Sans CJK JP Regular"/>
                        </a:rPr>
                        <a:t>云数据查</a:t>
                      </a:r>
                      <a:r>
                        <a:rPr sz="1400" spc="-5" dirty="0">
                          <a:latin typeface="Noto Sans CJK JP Regular"/>
                          <a:cs typeface="Noto Sans CJK JP Regular"/>
                        </a:rPr>
                        <a:t>询</a:t>
                      </a:r>
                      <a:endParaRPr sz="1400" dirty="0">
                        <a:latin typeface="Noto Sans CJK JP Regular"/>
                        <a:cs typeface="Noto Sans CJK JP Regular"/>
                      </a:endParaRPr>
                    </a:p>
                  </a:txBody>
                  <a:tcPr marL="0" marR="0" marT="0" marB="0">
                    <a:lnR w="12700">
                      <a:solidFill>
                        <a:srgbClr val="070000"/>
                      </a:solidFill>
                      <a:prstDash val="solid"/>
                    </a:lnR>
                    <a:lnT w="12700">
                      <a:solidFill>
                        <a:srgbClr val="070000"/>
                      </a:solidFill>
                      <a:prstDash val="solid"/>
                    </a:lnT>
                    <a:lnB w="12700">
                      <a:solidFill>
                        <a:srgbClr val="070000"/>
                      </a:solidFill>
                      <a:prstDash val="solid"/>
                    </a:lnB>
                  </a:tcPr>
                </a:tc>
                <a:tc>
                  <a:txBody>
                    <a:bodyPr/>
                    <a:lstStyle/>
                    <a:p>
                      <a:pPr>
                        <a:lnSpc>
                          <a:spcPct val="100000"/>
                        </a:lnSpc>
                      </a:pPr>
                      <a:endParaRPr sz="1400">
                        <a:latin typeface="Times New Roman"/>
                        <a:cs typeface="Times New Roman"/>
                      </a:endParaRPr>
                    </a:p>
                    <a:p>
                      <a:pPr algn="ctr">
                        <a:lnSpc>
                          <a:spcPct val="100000"/>
                        </a:lnSpc>
                      </a:pPr>
                      <a:r>
                        <a:rPr sz="1400" dirty="0">
                          <a:latin typeface="Noto Sans CJK JP Regular"/>
                          <a:cs typeface="Noto Sans CJK JP Regular"/>
                        </a:rPr>
                        <a:t>数据泄</a:t>
                      </a:r>
                      <a:r>
                        <a:rPr sz="1400" spc="-5" dirty="0">
                          <a:latin typeface="Noto Sans CJK JP Regular"/>
                          <a:cs typeface="Noto Sans CJK JP Regular"/>
                        </a:rPr>
                        <a:t>露</a:t>
                      </a:r>
                      <a:endParaRPr sz="1400">
                        <a:latin typeface="Noto Sans CJK JP Regular"/>
                        <a:cs typeface="Noto Sans CJK JP Regular"/>
                      </a:endParaRPr>
                    </a:p>
                  </a:txBody>
                  <a:tcPr marL="0" marR="0" marT="0" marB="0">
                    <a:lnL w="12700">
                      <a:solidFill>
                        <a:srgbClr val="070000"/>
                      </a:solidFill>
                      <a:prstDash val="solid"/>
                    </a:lnL>
                    <a:lnR w="12700">
                      <a:solidFill>
                        <a:srgbClr val="070000"/>
                      </a:solidFill>
                      <a:prstDash val="solid"/>
                    </a:lnR>
                    <a:lnT w="12700">
                      <a:solidFill>
                        <a:srgbClr val="070000"/>
                      </a:solidFill>
                      <a:prstDash val="solid"/>
                    </a:lnT>
                    <a:lnB w="12700">
                      <a:solidFill>
                        <a:srgbClr val="070000"/>
                      </a:solidFill>
                      <a:prstDash val="solid"/>
                    </a:lnB>
                  </a:tcPr>
                </a:tc>
                <a:tc>
                  <a:txBody>
                    <a:bodyPr/>
                    <a:lstStyle/>
                    <a:p>
                      <a:pPr>
                        <a:lnSpc>
                          <a:spcPct val="100000"/>
                        </a:lnSpc>
                      </a:pPr>
                      <a:endParaRPr sz="1400">
                        <a:latin typeface="Times New Roman"/>
                        <a:cs typeface="Times New Roman"/>
                      </a:endParaRPr>
                    </a:p>
                    <a:p>
                      <a:pPr algn="ctr">
                        <a:lnSpc>
                          <a:spcPct val="100000"/>
                        </a:lnSpc>
                      </a:pPr>
                      <a:r>
                        <a:rPr sz="1400" dirty="0">
                          <a:latin typeface="Noto Sans CJK JP Regular"/>
                          <a:cs typeface="Noto Sans CJK JP Regular"/>
                        </a:rPr>
                        <a:t>数据机密</a:t>
                      </a:r>
                      <a:r>
                        <a:rPr sz="1400" spc="-5" dirty="0">
                          <a:latin typeface="Noto Sans CJK JP Regular"/>
                          <a:cs typeface="Noto Sans CJK JP Regular"/>
                        </a:rPr>
                        <a:t>性</a:t>
                      </a:r>
                      <a:endParaRPr sz="1400">
                        <a:latin typeface="Noto Sans CJK JP Regular"/>
                        <a:cs typeface="Noto Sans CJK JP Regular"/>
                      </a:endParaRPr>
                    </a:p>
                  </a:txBody>
                  <a:tcPr marL="0" marR="0" marT="0" marB="0">
                    <a:lnL w="12700">
                      <a:solidFill>
                        <a:srgbClr val="070000"/>
                      </a:solidFill>
                      <a:prstDash val="solid"/>
                    </a:lnL>
                    <a:lnR w="12700">
                      <a:solidFill>
                        <a:srgbClr val="070000"/>
                      </a:solidFill>
                      <a:prstDash val="solid"/>
                    </a:lnR>
                    <a:lnT w="12700">
                      <a:solidFill>
                        <a:srgbClr val="070000"/>
                      </a:solidFill>
                      <a:prstDash val="solid"/>
                    </a:lnT>
                    <a:lnB w="12700">
                      <a:solidFill>
                        <a:srgbClr val="070000"/>
                      </a:solidFill>
                      <a:prstDash val="solid"/>
                    </a:lnB>
                  </a:tcPr>
                </a:tc>
                <a:tc>
                  <a:txBody>
                    <a:bodyPr/>
                    <a:lstStyle/>
                    <a:p>
                      <a:pPr>
                        <a:lnSpc>
                          <a:spcPct val="100000"/>
                        </a:lnSpc>
                      </a:pPr>
                      <a:endParaRPr sz="1400">
                        <a:latin typeface="Times New Roman"/>
                        <a:cs typeface="Times New Roman"/>
                      </a:endParaRPr>
                    </a:p>
                    <a:p>
                      <a:pPr algn="ctr">
                        <a:lnSpc>
                          <a:spcPct val="100000"/>
                        </a:lnSpc>
                      </a:pPr>
                      <a:r>
                        <a:rPr sz="1400" dirty="0">
                          <a:latin typeface="Noto Sans CJK JP Regular"/>
                          <a:cs typeface="Noto Sans CJK JP Regular"/>
                        </a:rPr>
                        <a:t>云数据安全查</a:t>
                      </a:r>
                      <a:r>
                        <a:rPr sz="1400" spc="-5" dirty="0">
                          <a:latin typeface="Noto Sans CJK JP Regular"/>
                          <a:cs typeface="Noto Sans CJK JP Regular"/>
                        </a:rPr>
                        <a:t>询</a:t>
                      </a:r>
                      <a:endParaRPr sz="1400">
                        <a:latin typeface="Noto Sans CJK JP Regular"/>
                        <a:cs typeface="Noto Sans CJK JP Regular"/>
                      </a:endParaRPr>
                    </a:p>
                  </a:txBody>
                  <a:tcPr marL="0" marR="0" marT="0" marB="0">
                    <a:lnL w="12700">
                      <a:solidFill>
                        <a:srgbClr val="070000"/>
                      </a:solidFill>
                      <a:prstDash val="solid"/>
                    </a:lnL>
                    <a:lnR w="12700">
                      <a:solidFill>
                        <a:srgbClr val="070000"/>
                      </a:solidFill>
                      <a:prstDash val="solid"/>
                    </a:lnR>
                    <a:lnT w="12700">
                      <a:solidFill>
                        <a:srgbClr val="070000"/>
                      </a:solidFill>
                      <a:prstDash val="solid"/>
                    </a:lnT>
                    <a:lnB w="12700">
                      <a:solidFill>
                        <a:srgbClr val="070000"/>
                      </a:solidFill>
                      <a:prstDash val="solid"/>
                    </a:lnB>
                  </a:tcPr>
                </a:tc>
                <a:tc>
                  <a:txBody>
                    <a:bodyPr/>
                    <a:lstStyle/>
                    <a:p>
                      <a:pPr>
                        <a:lnSpc>
                          <a:spcPct val="100000"/>
                        </a:lnSpc>
                        <a:spcBef>
                          <a:spcPts val="40"/>
                        </a:spcBef>
                      </a:pPr>
                      <a:endParaRPr sz="1400">
                        <a:latin typeface="Times New Roman"/>
                        <a:cs typeface="Times New Roman"/>
                      </a:endParaRPr>
                    </a:p>
                    <a:p>
                      <a:pPr marL="68580" marR="87630" indent="129539">
                        <a:lnSpc>
                          <a:spcPct val="100000"/>
                        </a:lnSpc>
                        <a:tabLst>
                          <a:tab pos="375920" algn="l"/>
                          <a:tab pos="1127760" algn="l"/>
                        </a:tabLst>
                      </a:pPr>
                      <a:r>
                        <a:rPr sz="1400" spc="5" dirty="0">
                          <a:latin typeface="Noto Sans CJK JP Regular"/>
                          <a:cs typeface="Noto Sans CJK JP Regular"/>
                        </a:rPr>
                        <a:t>支持丰富的查询功</a:t>
                      </a:r>
                      <a:r>
                        <a:rPr sz="1400" dirty="0">
                          <a:latin typeface="Noto Sans CJK JP Regular"/>
                          <a:cs typeface="Noto Sans CJK JP Regular"/>
                        </a:rPr>
                        <a:t>能	</a:t>
                      </a:r>
                      <a:r>
                        <a:rPr sz="1400" spc="5" dirty="0">
                          <a:latin typeface="Noto Sans CJK JP Regular"/>
                          <a:cs typeface="Noto Sans CJK JP Regular"/>
                        </a:rPr>
                        <a:t>支持数据动</a:t>
                      </a:r>
                      <a:r>
                        <a:rPr sz="1400" dirty="0">
                          <a:latin typeface="Noto Sans CJK JP Regular"/>
                          <a:cs typeface="Noto Sans CJK JP Regular"/>
                        </a:rPr>
                        <a:t>态 变</a:t>
                      </a:r>
                      <a:r>
                        <a:rPr sz="1400" spc="-5" dirty="0">
                          <a:latin typeface="Noto Sans CJK JP Regular"/>
                          <a:cs typeface="Noto Sans CJK JP Regular"/>
                        </a:rPr>
                        <a:t>化	</a:t>
                      </a:r>
                      <a:r>
                        <a:rPr sz="1400" dirty="0">
                          <a:latin typeface="Noto Sans CJK JP Regular"/>
                          <a:cs typeface="Noto Sans CJK JP Regular"/>
                        </a:rPr>
                        <a:t>支持查询结果排</a:t>
                      </a:r>
                      <a:r>
                        <a:rPr sz="1400" spc="-5" dirty="0">
                          <a:latin typeface="Noto Sans CJK JP Regular"/>
                          <a:cs typeface="Noto Sans CJK JP Regular"/>
                        </a:rPr>
                        <a:t>序</a:t>
                      </a:r>
                      <a:endParaRPr sz="1400">
                        <a:latin typeface="Noto Sans CJK JP Regular"/>
                        <a:cs typeface="Noto Sans CJK JP Regular"/>
                      </a:endParaRPr>
                    </a:p>
                  </a:txBody>
                  <a:tcPr marL="0" marR="0" marT="5080" marB="0">
                    <a:lnL w="12700">
                      <a:solidFill>
                        <a:srgbClr val="070000"/>
                      </a:solidFill>
                      <a:prstDash val="solid"/>
                    </a:lnL>
                    <a:lnT w="12700">
                      <a:solidFill>
                        <a:srgbClr val="070000"/>
                      </a:solidFill>
                      <a:prstDash val="solid"/>
                    </a:lnT>
                    <a:lnB w="12700">
                      <a:solidFill>
                        <a:srgbClr val="070000"/>
                      </a:solidFill>
                      <a:prstDash val="solid"/>
                    </a:lnB>
                  </a:tcPr>
                </a:tc>
              </a:tr>
              <a:tr h="971622">
                <a:tc>
                  <a:txBody>
                    <a:bodyPr/>
                    <a:lstStyle/>
                    <a:p>
                      <a:pPr>
                        <a:lnSpc>
                          <a:spcPct val="100000"/>
                        </a:lnSpc>
                      </a:pPr>
                      <a:endParaRPr sz="1400">
                        <a:latin typeface="Times New Roman"/>
                        <a:cs typeface="Times New Roman"/>
                      </a:endParaRPr>
                    </a:p>
                    <a:p>
                      <a:pPr>
                        <a:lnSpc>
                          <a:spcPct val="100000"/>
                        </a:lnSpc>
                        <a:spcBef>
                          <a:spcPts val="30"/>
                        </a:spcBef>
                      </a:pPr>
                      <a:endParaRPr sz="1400">
                        <a:latin typeface="Times New Roman"/>
                        <a:cs typeface="Times New Roman"/>
                      </a:endParaRPr>
                    </a:p>
                    <a:p>
                      <a:pPr algn="ctr">
                        <a:lnSpc>
                          <a:spcPct val="100000"/>
                        </a:lnSpc>
                      </a:pPr>
                      <a:r>
                        <a:rPr sz="1400" dirty="0">
                          <a:latin typeface="Noto Sans CJK JP Regular"/>
                          <a:cs typeface="Noto Sans CJK JP Regular"/>
                        </a:rPr>
                        <a:t>云数据计</a:t>
                      </a:r>
                      <a:r>
                        <a:rPr sz="1400" spc="-5" dirty="0">
                          <a:latin typeface="Noto Sans CJK JP Regular"/>
                          <a:cs typeface="Noto Sans CJK JP Regular"/>
                        </a:rPr>
                        <a:t>算</a:t>
                      </a:r>
                      <a:endParaRPr sz="1400">
                        <a:latin typeface="Noto Sans CJK JP Regular"/>
                        <a:cs typeface="Noto Sans CJK JP Regular"/>
                      </a:endParaRPr>
                    </a:p>
                  </a:txBody>
                  <a:tcPr marL="0" marR="0" marT="0" marB="0">
                    <a:lnR w="12700">
                      <a:solidFill>
                        <a:srgbClr val="070000"/>
                      </a:solidFill>
                      <a:prstDash val="solid"/>
                    </a:lnR>
                    <a:lnT w="12700">
                      <a:solidFill>
                        <a:srgbClr val="070000"/>
                      </a:solidFill>
                      <a:prstDash val="solid"/>
                    </a:lnT>
                    <a:lnB w="12700">
                      <a:solidFill>
                        <a:srgbClr val="070000"/>
                      </a:solidFill>
                      <a:prstDash val="solid"/>
                    </a:lnB>
                  </a:tcPr>
                </a:tc>
                <a:tc>
                  <a:txBody>
                    <a:bodyPr/>
                    <a:lstStyle/>
                    <a:p>
                      <a:pPr>
                        <a:lnSpc>
                          <a:spcPct val="100000"/>
                        </a:lnSpc>
                      </a:pPr>
                      <a:endParaRPr sz="1400">
                        <a:latin typeface="Times New Roman"/>
                        <a:cs typeface="Times New Roman"/>
                      </a:endParaRPr>
                    </a:p>
                    <a:p>
                      <a:pPr>
                        <a:lnSpc>
                          <a:spcPct val="100000"/>
                        </a:lnSpc>
                        <a:spcBef>
                          <a:spcPts val="30"/>
                        </a:spcBef>
                      </a:pPr>
                      <a:endParaRPr sz="1400">
                        <a:latin typeface="Times New Roman"/>
                        <a:cs typeface="Times New Roman"/>
                      </a:endParaRPr>
                    </a:p>
                    <a:p>
                      <a:pPr algn="ctr">
                        <a:lnSpc>
                          <a:spcPct val="100000"/>
                        </a:lnSpc>
                      </a:pPr>
                      <a:r>
                        <a:rPr sz="1400" dirty="0">
                          <a:latin typeface="Noto Sans CJK JP Regular"/>
                          <a:cs typeface="Noto Sans CJK JP Regular"/>
                        </a:rPr>
                        <a:t>数据泄</a:t>
                      </a:r>
                      <a:r>
                        <a:rPr sz="1400" spc="-5" dirty="0">
                          <a:latin typeface="Noto Sans CJK JP Regular"/>
                          <a:cs typeface="Noto Sans CJK JP Regular"/>
                        </a:rPr>
                        <a:t>露</a:t>
                      </a:r>
                      <a:endParaRPr sz="1400">
                        <a:latin typeface="Noto Sans CJK JP Regular"/>
                        <a:cs typeface="Noto Sans CJK JP Regular"/>
                      </a:endParaRPr>
                    </a:p>
                  </a:txBody>
                  <a:tcPr marL="0" marR="0" marT="0" marB="0">
                    <a:lnL w="12700">
                      <a:solidFill>
                        <a:srgbClr val="070000"/>
                      </a:solidFill>
                      <a:prstDash val="solid"/>
                    </a:lnL>
                    <a:lnR w="12700">
                      <a:solidFill>
                        <a:srgbClr val="070000"/>
                      </a:solidFill>
                      <a:prstDash val="solid"/>
                    </a:lnR>
                    <a:lnT w="12700">
                      <a:solidFill>
                        <a:srgbClr val="070000"/>
                      </a:solidFill>
                      <a:prstDash val="solid"/>
                    </a:lnT>
                    <a:lnB w="12700">
                      <a:solidFill>
                        <a:srgbClr val="070000"/>
                      </a:solidFill>
                      <a:prstDash val="solid"/>
                    </a:lnB>
                  </a:tcPr>
                </a:tc>
                <a:tc>
                  <a:txBody>
                    <a:bodyPr/>
                    <a:lstStyle/>
                    <a:p>
                      <a:pPr>
                        <a:lnSpc>
                          <a:spcPct val="100000"/>
                        </a:lnSpc>
                      </a:pPr>
                      <a:endParaRPr sz="1400" dirty="0">
                        <a:latin typeface="Times New Roman"/>
                        <a:cs typeface="Times New Roman"/>
                      </a:endParaRPr>
                    </a:p>
                    <a:p>
                      <a:pPr>
                        <a:lnSpc>
                          <a:spcPct val="100000"/>
                        </a:lnSpc>
                        <a:spcBef>
                          <a:spcPts val="30"/>
                        </a:spcBef>
                      </a:pPr>
                      <a:endParaRPr sz="1400" dirty="0">
                        <a:latin typeface="Times New Roman"/>
                        <a:cs typeface="Times New Roman"/>
                      </a:endParaRPr>
                    </a:p>
                    <a:p>
                      <a:pPr algn="ctr">
                        <a:lnSpc>
                          <a:spcPct val="100000"/>
                        </a:lnSpc>
                      </a:pPr>
                      <a:r>
                        <a:rPr sz="1400" dirty="0">
                          <a:latin typeface="Noto Sans CJK JP Regular"/>
                          <a:cs typeface="Noto Sans CJK JP Regular"/>
                        </a:rPr>
                        <a:t>数据机密</a:t>
                      </a:r>
                      <a:r>
                        <a:rPr sz="1400" spc="-5" dirty="0">
                          <a:latin typeface="Noto Sans CJK JP Regular"/>
                          <a:cs typeface="Noto Sans CJK JP Regular"/>
                        </a:rPr>
                        <a:t>性</a:t>
                      </a:r>
                      <a:endParaRPr sz="1400" dirty="0">
                        <a:latin typeface="Noto Sans CJK JP Regular"/>
                        <a:cs typeface="Noto Sans CJK JP Regular"/>
                      </a:endParaRPr>
                    </a:p>
                  </a:txBody>
                  <a:tcPr marL="0" marR="0" marT="0" marB="0">
                    <a:lnL w="12700">
                      <a:solidFill>
                        <a:srgbClr val="070000"/>
                      </a:solidFill>
                      <a:prstDash val="solid"/>
                    </a:lnL>
                    <a:lnR w="12700">
                      <a:solidFill>
                        <a:srgbClr val="070000"/>
                      </a:solidFill>
                      <a:prstDash val="solid"/>
                    </a:lnR>
                    <a:lnT w="12700">
                      <a:solidFill>
                        <a:srgbClr val="070000"/>
                      </a:solidFill>
                      <a:prstDash val="solid"/>
                    </a:lnT>
                    <a:lnB w="12700">
                      <a:solidFill>
                        <a:srgbClr val="070000"/>
                      </a:solidFill>
                      <a:prstDash val="solid"/>
                    </a:lnB>
                  </a:tcPr>
                </a:tc>
                <a:tc>
                  <a:txBody>
                    <a:bodyPr/>
                    <a:lstStyle/>
                    <a:p>
                      <a:pPr>
                        <a:lnSpc>
                          <a:spcPct val="100000"/>
                        </a:lnSpc>
                      </a:pPr>
                      <a:endParaRPr sz="1400">
                        <a:latin typeface="Times New Roman"/>
                        <a:cs typeface="Times New Roman"/>
                      </a:endParaRPr>
                    </a:p>
                    <a:p>
                      <a:pPr>
                        <a:lnSpc>
                          <a:spcPct val="100000"/>
                        </a:lnSpc>
                        <a:spcBef>
                          <a:spcPts val="30"/>
                        </a:spcBef>
                      </a:pPr>
                      <a:endParaRPr sz="1400">
                        <a:latin typeface="Times New Roman"/>
                        <a:cs typeface="Times New Roman"/>
                      </a:endParaRPr>
                    </a:p>
                    <a:p>
                      <a:pPr algn="ctr">
                        <a:lnSpc>
                          <a:spcPct val="100000"/>
                        </a:lnSpc>
                      </a:pPr>
                      <a:r>
                        <a:rPr sz="1400" dirty="0">
                          <a:latin typeface="Noto Sans CJK JP Regular"/>
                          <a:cs typeface="Noto Sans CJK JP Regular"/>
                        </a:rPr>
                        <a:t>云数据安全查</a:t>
                      </a:r>
                      <a:r>
                        <a:rPr sz="1400" spc="-5" dirty="0">
                          <a:latin typeface="Noto Sans CJK JP Regular"/>
                          <a:cs typeface="Noto Sans CJK JP Regular"/>
                        </a:rPr>
                        <a:t>询</a:t>
                      </a:r>
                      <a:endParaRPr sz="1400">
                        <a:latin typeface="Noto Sans CJK JP Regular"/>
                        <a:cs typeface="Noto Sans CJK JP Regular"/>
                      </a:endParaRPr>
                    </a:p>
                  </a:txBody>
                  <a:tcPr marL="0" marR="0" marT="0" marB="0">
                    <a:lnL w="12700">
                      <a:solidFill>
                        <a:srgbClr val="070000"/>
                      </a:solidFill>
                      <a:prstDash val="solid"/>
                    </a:lnL>
                    <a:lnR w="12700">
                      <a:solidFill>
                        <a:srgbClr val="070000"/>
                      </a:solidFill>
                      <a:prstDash val="solid"/>
                    </a:lnR>
                    <a:lnT w="12700">
                      <a:solidFill>
                        <a:srgbClr val="070000"/>
                      </a:solidFill>
                      <a:prstDash val="solid"/>
                    </a:lnT>
                    <a:lnB w="12700">
                      <a:solidFill>
                        <a:srgbClr val="070000"/>
                      </a:solidFill>
                      <a:prstDash val="solid"/>
                    </a:lnB>
                  </a:tcPr>
                </a:tc>
                <a:tc>
                  <a:txBody>
                    <a:bodyPr/>
                    <a:lstStyle/>
                    <a:p>
                      <a:pPr>
                        <a:lnSpc>
                          <a:spcPct val="100000"/>
                        </a:lnSpc>
                      </a:pPr>
                      <a:endParaRPr sz="1400" dirty="0">
                        <a:latin typeface="Times New Roman"/>
                        <a:cs typeface="Times New Roman"/>
                      </a:endParaRPr>
                    </a:p>
                    <a:p>
                      <a:pPr>
                        <a:lnSpc>
                          <a:spcPct val="100000"/>
                        </a:lnSpc>
                        <a:spcBef>
                          <a:spcPts val="15"/>
                        </a:spcBef>
                      </a:pPr>
                      <a:endParaRPr sz="1400" dirty="0">
                        <a:latin typeface="Times New Roman"/>
                        <a:cs typeface="Times New Roman"/>
                      </a:endParaRPr>
                    </a:p>
                    <a:p>
                      <a:pPr marL="68580" marR="87630" indent="129539">
                        <a:lnSpc>
                          <a:spcPct val="100000"/>
                        </a:lnSpc>
                        <a:tabLst>
                          <a:tab pos="731520" algn="l"/>
                          <a:tab pos="1305560" algn="l"/>
                        </a:tabLst>
                      </a:pPr>
                      <a:r>
                        <a:rPr sz="1400" spc="5" dirty="0">
                          <a:latin typeface="Noto Sans CJK JP Regular"/>
                          <a:cs typeface="Noto Sans CJK JP Regular"/>
                        </a:rPr>
                        <a:t>支持密文计算的同态加</a:t>
                      </a:r>
                      <a:r>
                        <a:rPr sz="1400" dirty="0">
                          <a:latin typeface="Noto Sans CJK JP Regular"/>
                          <a:cs typeface="Noto Sans CJK JP Regular"/>
                        </a:rPr>
                        <a:t>密	</a:t>
                      </a:r>
                      <a:r>
                        <a:rPr sz="1400" spc="5" dirty="0">
                          <a:latin typeface="Noto Sans CJK JP Regular"/>
                          <a:cs typeface="Noto Sans CJK JP Regular"/>
                        </a:rPr>
                        <a:t>特定类</a:t>
                      </a:r>
                      <a:r>
                        <a:rPr sz="1400" dirty="0">
                          <a:latin typeface="Noto Sans CJK JP Regular"/>
                          <a:cs typeface="Noto Sans CJK JP Regular"/>
                        </a:rPr>
                        <a:t>型 安全外包计</a:t>
                      </a:r>
                      <a:r>
                        <a:rPr sz="1400" spc="-5" dirty="0">
                          <a:latin typeface="Noto Sans CJK JP Regular"/>
                          <a:cs typeface="Noto Sans CJK JP Regular"/>
                        </a:rPr>
                        <a:t>算	</a:t>
                      </a:r>
                      <a:r>
                        <a:rPr sz="1400" dirty="0">
                          <a:latin typeface="Noto Sans CJK JP Regular"/>
                          <a:cs typeface="Noto Sans CJK JP Regular"/>
                        </a:rPr>
                        <a:t>外包计算结果验</a:t>
                      </a:r>
                      <a:r>
                        <a:rPr sz="1400" spc="-5" dirty="0">
                          <a:latin typeface="Noto Sans CJK JP Regular"/>
                          <a:cs typeface="Noto Sans CJK JP Regular"/>
                        </a:rPr>
                        <a:t>证</a:t>
                      </a:r>
                      <a:endParaRPr sz="1400" dirty="0">
                        <a:latin typeface="Noto Sans CJK JP Regular"/>
                        <a:cs typeface="Noto Sans CJK JP Regular"/>
                      </a:endParaRPr>
                    </a:p>
                  </a:txBody>
                  <a:tcPr marL="0" marR="0" marT="0" marB="0">
                    <a:lnL w="12700">
                      <a:solidFill>
                        <a:srgbClr val="070000"/>
                      </a:solidFill>
                      <a:prstDash val="solid"/>
                    </a:lnL>
                    <a:lnT w="12700">
                      <a:solidFill>
                        <a:srgbClr val="070000"/>
                      </a:solidFill>
                      <a:prstDash val="solid"/>
                    </a:lnT>
                    <a:lnB w="12700">
                      <a:solidFill>
                        <a:srgbClr val="070000"/>
                      </a:solidFill>
                      <a:prstDash val="solid"/>
                    </a:lnB>
                  </a:tcPr>
                </a:tc>
              </a:tr>
            </a:tbl>
          </a:graphicData>
        </a:graphic>
      </p:graphicFrame>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465580" y="272021"/>
            <a:ext cx="6211570" cy="634365"/>
          </a:xfrm>
          <a:prstGeom prst="rect">
            <a:avLst/>
          </a:prstGeom>
        </p:spPr>
        <p:txBody>
          <a:bodyPr vert="horz" wrap="square" lIns="0" tIns="12065" rIns="0" bIns="0" rtlCol="0">
            <a:spAutoFit/>
          </a:bodyPr>
          <a:lstStyle/>
          <a:p>
            <a:pPr marL="12700">
              <a:lnSpc>
                <a:spcPct val="100000"/>
              </a:lnSpc>
              <a:spcBef>
                <a:spcPts val="95"/>
              </a:spcBef>
              <a:tabLst>
                <a:tab pos="1626870" algn="l"/>
              </a:tabLst>
            </a:pPr>
            <a:r>
              <a:rPr sz="4000" spc="-5" dirty="0">
                <a:latin typeface="DejaVu Sans"/>
                <a:cs typeface="DejaVu Sans"/>
              </a:rPr>
              <a:t>7.4.3	</a:t>
            </a:r>
            <a:r>
              <a:rPr sz="4000" dirty="0"/>
              <a:t>云数据安全研究进</a:t>
            </a:r>
            <a:r>
              <a:rPr sz="4000" spc="-5" dirty="0"/>
              <a:t>展</a:t>
            </a:r>
            <a:endParaRPr sz="4000">
              <a:latin typeface="DejaVu Sans"/>
              <a:cs typeface="DejaVu Sans"/>
            </a:endParaRPr>
          </a:p>
        </p:txBody>
      </p:sp>
      <p:sp>
        <p:nvSpPr>
          <p:cNvPr id="3" name="object 3"/>
          <p:cNvSpPr txBox="1"/>
          <p:nvPr/>
        </p:nvSpPr>
        <p:spPr>
          <a:xfrm>
            <a:off x="535940" y="1146048"/>
            <a:ext cx="4518025" cy="2072639"/>
          </a:xfrm>
          <a:prstGeom prst="rect">
            <a:avLst/>
          </a:prstGeom>
        </p:spPr>
        <p:txBody>
          <a:bodyPr vert="horz" wrap="square" lIns="0" tIns="97790" rIns="0" bIns="0" rtlCol="0">
            <a:spAutoFit/>
          </a:bodyPr>
          <a:lstStyle/>
          <a:p>
            <a:pPr marL="12700">
              <a:lnSpc>
                <a:spcPct val="100000"/>
              </a:lnSpc>
              <a:spcBef>
                <a:spcPts val="770"/>
              </a:spcBef>
            </a:pPr>
            <a:r>
              <a:rPr sz="2800" spc="-5" dirty="0">
                <a:latin typeface="DejaVu Sans"/>
                <a:cs typeface="DejaVu Sans"/>
              </a:rPr>
              <a:t>1</a:t>
            </a:r>
            <a:r>
              <a:rPr sz="2800" dirty="0">
                <a:latin typeface="Noto Sans CJK JP Regular"/>
                <a:cs typeface="Noto Sans CJK JP Regular"/>
              </a:rPr>
              <a:t>．云数据安全验证研究进</a:t>
            </a:r>
            <a:r>
              <a:rPr sz="2800" spc="-5" dirty="0">
                <a:latin typeface="Noto Sans CJK JP Regular"/>
                <a:cs typeface="Noto Sans CJK JP Regular"/>
              </a:rPr>
              <a:t>展</a:t>
            </a:r>
            <a:endParaRPr sz="2800">
              <a:latin typeface="Noto Sans CJK JP Regular"/>
              <a:cs typeface="Noto Sans CJK JP Regular"/>
            </a:endParaRPr>
          </a:p>
          <a:p>
            <a:pPr marL="12700">
              <a:lnSpc>
                <a:spcPct val="100000"/>
              </a:lnSpc>
              <a:spcBef>
                <a:spcPts val="670"/>
              </a:spcBef>
            </a:pPr>
            <a:r>
              <a:rPr sz="2800" spc="-5" dirty="0">
                <a:latin typeface="DejaVu Sans"/>
                <a:cs typeface="DejaVu Sans"/>
              </a:rPr>
              <a:t>2</a:t>
            </a:r>
            <a:r>
              <a:rPr sz="2800" dirty="0">
                <a:latin typeface="Noto Sans CJK JP Regular"/>
                <a:cs typeface="Noto Sans CJK JP Regular"/>
              </a:rPr>
              <a:t>．云数据安全共享研究进</a:t>
            </a:r>
            <a:r>
              <a:rPr sz="2800" spc="-5" dirty="0">
                <a:latin typeface="Noto Sans CJK JP Regular"/>
                <a:cs typeface="Noto Sans CJK JP Regular"/>
              </a:rPr>
              <a:t>展</a:t>
            </a:r>
            <a:endParaRPr sz="2800">
              <a:latin typeface="Noto Sans CJK JP Regular"/>
              <a:cs typeface="Noto Sans CJK JP Regular"/>
            </a:endParaRPr>
          </a:p>
          <a:p>
            <a:pPr marL="12700">
              <a:lnSpc>
                <a:spcPct val="100000"/>
              </a:lnSpc>
              <a:spcBef>
                <a:spcPts val="670"/>
              </a:spcBef>
            </a:pPr>
            <a:r>
              <a:rPr sz="2800" spc="-5" dirty="0">
                <a:latin typeface="DejaVu Sans"/>
                <a:cs typeface="DejaVu Sans"/>
              </a:rPr>
              <a:t>3</a:t>
            </a:r>
            <a:r>
              <a:rPr sz="2800" dirty="0">
                <a:latin typeface="Noto Sans CJK JP Regular"/>
                <a:cs typeface="Noto Sans CJK JP Regular"/>
              </a:rPr>
              <a:t>．云数据安全查询研</a:t>
            </a:r>
            <a:r>
              <a:rPr sz="2800" spc="-5" dirty="0">
                <a:latin typeface="Noto Sans CJK JP Regular"/>
                <a:cs typeface="Noto Sans CJK JP Regular"/>
              </a:rPr>
              <a:t>究</a:t>
            </a:r>
            <a:endParaRPr sz="2800">
              <a:latin typeface="Noto Sans CJK JP Regular"/>
              <a:cs typeface="Noto Sans CJK JP Regular"/>
            </a:endParaRPr>
          </a:p>
          <a:p>
            <a:pPr marL="12700">
              <a:lnSpc>
                <a:spcPct val="100000"/>
              </a:lnSpc>
              <a:spcBef>
                <a:spcPts val="670"/>
              </a:spcBef>
            </a:pPr>
            <a:r>
              <a:rPr sz="2800" spc="-5" dirty="0">
                <a:latin typeface="DejaVu Sans"/>
                <a:cs typeface="DejaVu Sans"/>
              </a:rPr>
              <a:t>4</a:t>
            </a:r>
            <a:r>
              <a:rPr sz="2800" dirty="0">
                <a:latin typeface="Noto Sans CJK JP Regular"/>
                <a:cs typeface="Noto Sans CJK JP Regular"/>
              </a:rPr>
              <a:t>．云数据安全计算研</a:t>
            </a:r>
            <a:r>
              <a:rPr sz="2800" spc="-5" dirty="0">
                <a:latin typeface="Noto Sans CJK JP Regular"/>
                <a:cs typeface="Noto Sans CJK JP Regular"/>
              </a:rPr>
              <a:t>究</a:t>
            </a:r>
            <a:endParaRPr sz="2800">
              <a:latin typeface="Noto Sans CJK JP Regular"/>
              <a:cs typeface="Noto Sans CJK JP Regular"/>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349375" y="272021"/>
            <a:ext cx="6443980" cy="634365"/>
          </a:xfrm>
          <a:prstGeom prst="rect">
            <a:avLst/>
          </a:prstGeom>
        </p:spPr>
        <p:txBody>
          <a:bodyPr vert="horz" wrap="square" lIns="0" tIns="12065" rIns="0" bIns="0" rtlCol="0">
            <a:spAutoFit/>
          </a:bodyPr>
          <a:lstStyle/>
          <a:p>
            <a:pPr marL="12700">
              <a:lnSpc>
                <a:spcPct val="100000"/>
              </a:lnSpc>
              <a:spcBef>
                <a:spcPts val="95"/>
              </a:spcBef>
            </a:pPr>
            <a:r>
              <a:rPr sz="4000" spc="-5" dirty="0">
                <a:latin typeface="DejaVu Sans"/>
                <a:cs typeface="DejaVu Sans"/>
              </a:rPr>
              <a:t>1</a:t>
            </a:r>
            <a:r>
              <a:rPr sz="4000" dirty="0"/>
              <a:t>．云数据安全验证研究进</a:t>
            </a:r>
            <a:r>
              <a:rPr sz="4000" spc="-5" dirty="0"/>
              <a:t>展</a:t>
            </a:r>
            <a:endParaRPr sz="4000">
              <a:latin typeface="DejaVu Sans"/>
              <a:cs typeface="DejaVu Sans"/>
            </a:endParaRPr>
          </a:p>
        </p:txBody>
      </p:sp>
      <p:sp>
        <p:nvSpPr>
          <p:cNvPr id="3" name="object 3"/>
          <p:cNvSpPr txBox="1"/>
          <p:nvPr/>
        </p:nvSpPr>
        <p:spPr>
          <a:xfrm>
            <a:off x="574675" y="1423670"/>
            <a:ext cx="7569200" cy="2494280"/>
          </a:xfrm>
          <a:prstGeom prst="rect">
            <a:avLst/>
          </a:prstGeom>
        </p:spPr>
        <p:txBody>
          <a:bodyPr vert="horz" wrap="square" lIns="0" tIns="12700" rIns="0" bIns="0" rtlCol="0">
            <a:spAutoFit/>
          </a:bodyPr>
          <a:lstStyle/>
          <a:p>
            <a:pPr marL="12700" marR="5080" algn="just">
              <a:lnSpc>
                <a:spcPct val="100000"/>
              </a:lnSpc>
              <a:spcBef>
                <a:spcPts val="100"/>
              </a:spcBef>
            </a:pPr>
            <a:r>
              <a:rPr sz="1800" dirty="0">
                <a:latin typeface="Noto Sans CJK JP Regular"/>
                <a:cs typeface="Noto Sans CJK JP Regular"/>
              </a:rPr>
              <a:t>在云存储环境下，由于用户带宽和存储资源的限制，用户不可能将数据全部 取回进行完整性验证。因此，传统的数据完整性验证方案无法直接应用于云 数据验证场景。针对此问题，研究者们提出了支持远程验证技术，即在不下 载验证数据的前提下，仅通过简单的挑战</a:t>
            </a:r>
            <a:r>
              <a:rPr sz="1800" dirty="0">
                <a:latin typeface="DejaVu Sans"/>
                <a:cs typeface="DejaVu Sans"/>
              </a:rPr>
              <a:t>—</a:t>
            </a:r>
            <a:r>
              <a:rPr sz="1800" dirty="0">
                <a:latin typeface="Noto Sans CJK JP Regular"/>
                <a:cs typeface="Noto Sans CJK JP Regular"/>
              </a:rPr>
              <a:t>应答方式来完成数据的验证。典 型的方案是数据持有性证明</a:t>
            </a:r>
            <a:r>
              <a:rPr sz="1800" spc="-15" dirty="0">
                <a:latin typeface="Noto Sans CJK JP Regular"/>
                <a:cs typeface="Noto Sans CJK JP Regular"/>
              </a:rPr>
              <a:t>（</a:t>
            </a:r>
            <a:r>
              <a:rPr sz="1800" spc="-15" dirty="0">
                <a:latin typeface="DejaVu Sans"/>
                <a:cs typeface="DejaVu Sans"/>
              </a:rPr>
              <a:t>Provable</a:t>
            </a:r>
            <a:r>
              <a:rPr sz="1800" spc="-5" dirty="0">
                <a:latin typeface="DejaVu Sans"/>
                <a:cs typeface="DejaVu Sans"/>
              </a:rPr>
              <a:t> Data </a:t>
            </a:r>
            <a:r>
              <a:rPr sz="1800" spc="-10" dirty="0">
                <a:latin typeface="DejaVu Sans"/>
                <a:cs typeface="DejaVu Sans"/>
              </a:rPr>
              <a:t>Possession</a:t>
            </a:r>
            <a:r>
              <a:rPr sz="1800" spc="-10" dirty="0">
                <a:latin typeface="Noto Sans CJK JP Regular"/>
                <a:cs typeface="Noto Sans CJK JP Regular"/>
              </a:rPr>
              <a:t>，</a:t>
            </a:r>
            <a:r>
              <a:rPr sz="1800" spc="-10" dirty="0">
                <a:latin typeface="DejaVu Sans"/>
                <a:cs typeface="DejaVu Sans"/>
              </a:rPr>
              <a:t>PDP</a:t>
            </a:r>
            <a:r>
              <a:rPr sz="1800" spc="-10" dirty="0">
                <a:latin typeface="Noto Sans CJK JP Regular"/>
                <a:cs typeface="Noto Sans CJK JP Regular"/>
              </a:rPr>
              <a:t>），</a:t>
            </a:r>
            <a:r>
              <a:rPr sz="1800" dirty="0">
                <a:latin typeface="Noto Sans CJK JP Regular"/>
                <a:cs typeface="Noto Sans CJK JP Regular"/>
              </a:rPr>
              <a:t>该方 案采用同态验证标签，具有聚合特性，能够将多块数据验证的证据聚合为一 个验证响应，降低验证响应的带宽消耗。数据持有性证明方案还采用了随机 抽样的概率性验证方法，有效降低了验证通信和计算开销。解决这方面问题 的技术包括：支持动态数据操作、支持公开可验证及数据可恢复性证明等。</a:t>
            </a:r>
            <a:endParaRPr sz="1800">
              <a:latin typeface="Noto Sans CJK JP Regular"/>
              <a:cs typeface="Noto Sans CJK JP Regular"/>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349375" y="272021"/>
            <a:ext cx="6443980" cy="634365"/>
          </a:xfrm>
          <a:prstGeom prst="rect">
            <a:avLst/>
          </a:prstGeom>
        </p:spPr>
        <p:txBody>
          <a:bodyPr vert="horz" wrap="square" lIns="0" tIns="12065" rIns="0" bIns="0" rtlCol="0">
            <a:spAutoFit/>
          </a:bodyPr>
          <a:lstStyle/>
          <a:p>
            <a:pPr marL="12700">
              <a:lnSpc>
                <a:spcPct val="100000"/>
              </a:lnSpc>
              <a:spcBef>
                <a:spcPts val="95"/>
              </a:spcBef>
            </a:pPr>
            <a:r>
              <a:rPr sz="4000" spc="-5" dirty="0">
                <a:latin typeface="DejaVu Sans"/>
                <a:cs typeface="DejaVu Sans"/>
              </a:rPr>
              <a:t>2</a:t>
            </a:r>
            <a:r>
              <a:rPr sz="4000" dirty="0"/>
              <a:t>．云数据安全共享研究进</a:t>
            </a:r>
            <a:r>
              <a:rPr sz="4000" spc="-5" dirty="0"/>
              <a:t>展</a:t>
            </a:r>
            <a:endParaRPr sz="4000">
              <a:latin typeface="DejaVu Sans"/>
              <a:cs typeface="DejaVu Sans"/>
            </a:endParaRPr>
          </a:p>
        </p:txBody>
      </p:sp>
      <p:sp>
        <p:nvSpPr>
          <p:cNvPr id="3" name="object 3"/>
          <p:cNvSpPr txBox="1"/>
          <p:nvPr/>
        </p:nvSpPr>
        <p:spPr>
          <a:xfrm>
            <a:off x="665480" y="1463040"/>
            <a:ext cx="7569200" cy="2219960"/>
          </a:xfrm>
          <a:prstGeom prst="rect">
            <a:avLst/>
          </a:prstGeom>
        </p:spPr>
        <p:txBody>
          <a:bodyPr vert="horz" wrap="square" lIns="0" tIns="12700" rIns="0" bIns="0" rtlCol="0">
            <a:spAutoFit/>
          </a:bodyPr>
          <a:lstStyle/>
          <a:p>
            <a:pPr marL="12700" marR="5080" algn="just">
              <a:lnSpc>
                <a:spcPct val="100000"/>
              </a:lnSpc>
              <a:spcBef>
                <a:spcPts val="100"/>
              </a:spcBef>
            </a:pPr>
            <a:r>
              <a:rPr sz="1800" dirty="0">
                <a:latin typeface="Noto Sans CJK JP Regular"/>
                <a:cs typeface="Noto Sans CJK JP Regular"/>
              </a:rPr>
              <a:t>在不可信云环境下，数据拥有者通常会将数据加密后上传到云服务器中，但 这给数据共享带来一定的困难。一是大规模用户的数据共享需要大量密钥， 生成、分发和保管这些密钥比较困难；二是如果制定灵活可控的访问策略， 实施细粒度的访问控制，会成倍地增加密钥数量；三是当用户访问权限更新 或撤销时，需要重新生成新的密钥，势必引入巨大的计算量。另一个重要问 题是传统的访问控制方法依赖于一个可信的服务器，而该假设条件在不可信 云计算环境下是不成立的。解决这方面问题的技术包括：基于属性的加密技 术、访问策略表达技术、访问权限撤销技术及访问控制效率增强技术等。</a:t>
            </a:r>
            <a:endParaRPr sz="1800">
              <a:latin typeface="Noto Sans CJK JP Regular"/>
              <a:cs typeface="Noto Sans CJK JP Regular"/>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857375" y="272021"/>
            <a:ext cx="5427980" cy="634365"/>
          </a:xfrm>
          <a:prstGeom prst="rect">
            <a:avLst/>
          </a:prstGeom>
        </p:spPr>
        <p:txBody>
          <a:bodyPr vert="horz" wrap="square" lIns="0" tIns="12065" rIns="0" bIns="0" rtlCol="0">
            <a:spAutoFit/>
          </a:bodyPr>
          <a:lstStyle/>
          <a:p>
            <a:pPr marL="12700">
              <a:lnSpc>
                <a:spcPct val="100000"/>
              </a:lnSpc>
              <a:spcBef>
                <a:spcPts val="95"/>
              </a:spcBef>
            </a:pPr>
            <a:r>
              <a:rPr sz="4000" spc="-5" dirty="0">
                <a:latin typeface="DejaVu Sans"/>
                <a:cs typeface="DejaVu Sans"/>
              </a:rPr>
              <a:t>3</a:t>
            </a:r>
            <a:r>
              <a:rPr sz="4000" dirty="0"/>
              <a:t>．云数据安全查询研</a:t>
            </a:r>
            <a:r>
              <a:rPr sz="4000" spc="-5" dirty="0"/>
              <a:t>究</a:t>
            </a:r>
            <a:endParaRPr sz="4000">
              <a:latin typeface="DejaVu Sans"/>
              <a:cs typeface="DejaVu Sans"/>
            </a:endParaRPr>
          </a:p>
        </p:txBody>
      </p:sp>
      <p:sp>
        <p:nvSpPr>
          <p:cNvPr id="3" name="object 3"/>
          <p:cNvSpPr txBox="1"/>
          <p:nvPr/>
        </p:nvSpPr>
        <p:spPr>
          <a:xfrm>
            <a:off x="782319" y="1235075"/>
            <a:ext cx="7814945" cy="2494280"/>
          </a:xfrm>
          <a:prstGeom prst="rect">
            <a:avLst/>
          </a:prstGeom>
        </p:spPr>
        <p:txBody>
          <a:bodyPr vert="horz" wrap="square" lIns="0" tIns="12700" rIns="0" bIns="0" rtlCol="0">
            <a:spAutoFit/>
          </a:bodyPr>
          <a:lstStyle/>
          <a:p>
            <a:pPr marL="12700" marR="5080" indent="17145">
              <a:lnSpc>
                <a:spcPct val="100000"/>
              </a:lnSpc>
              <a:spcBef>
                <a:spcPts val="100"/>
              </a:spcBef>
            </a:pPr>
            <a:r>
              <a:rPr sz="1800" dirty="0">
                <a:latin typeface="Noto Sans CJK JP Regular"/>
                <a:cs typeface="Noto Sans CJK JP Regular"/>
              </a:rPr>
              <a:t>出于数据机密性的考虑，用户会将数据以密文的形式外包存储在云服务器中。 但当用户需要提取包含某些关键字的数据时，会遇到如何在云端服务器进行 密文搜索的难题。一种简单的方法是将所有密文数据下载到本地进行解密，  然后再进行关键字查询，但这种方法会浪费巨大的网络带宽，给用户带来大 量不必要的存储和计算开销。另一种方法是将密钥和要查询的关键字发给云 服务器，由云服务器解密数据后进行查询，但这种方法会泄露用户数据，不 能满足数据机密性要求。为此，支持密文搜索的查询加密</a:t>
            </a:r>
            <a:r>
              <a:rPr sz="1800" spc="-5" dirty="0">
                <a:latin typeface="Noto Sans CJK JP Regular"/>
                <a:cs typeface="Noto Sans CJK JP Regular"/>
              </a:rPr>
              <a:t>（</a:t>
            </a:r>
            <a:r>
              <a:rPr sz="1800" spc="-5" dirty="0">
                <a:latin typeface="DejaVu Sans"/>
                <a:cs typeface="DejaVu Sans"/>
              </a:rPr>
              <a:t>Searchable  Encryption,</a:t>
            </a:r>
            <a:r>
              <a:rPr sz="1800" spc="-25" dirty="0">
                <a:latin typeface="DejaVu Sans"/>
                <a:cs typeface="DejaVu Sans"/>
              </a:rPr>
              <a:t> </a:t>
            </a:r>
            <a:r>
              <a:rPr sz="1800" spc="-5" dirty="0">
                <a:latin typeface="DejaVu Sans"/>
                <a:cs typeface="DejaVu Sans"/>
              </a:rPr>
              <a:t>SE</a:t>
            </a:r>
            <a:r>
              <a:rPr sz="1800" spc="-5" dirty="0">
                <a:latin typeface="Noto Sans CJK JP Regular"/>
                <a:cs typeface="Noto Sans CJK JP Regular"/>
              </a:rPr>
              <a:t>）</a:t>
            </a:r>
            <a:r>
              <a:rPr sz="1800" dirty="0">
                <a:latin typeface="Noto Sans CJK JP Regular"/>
                <a:cs typeface="Noto Sans CJK JP Regular"/>
              </a:rPr>
              <a:t>技术应运而生，其基本思想是通过构造安全索引、利用查 询陷门来高效地支持密文搜索。</a:t>
            </a:r>
            <a:endParaRPr sz="1800">
              <a:latin typeface="Noto Sans CJK JP Regular"/>
              <a:cs typeface="Noto Sans CJK JP Regular"/>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857375" y="272021"/>
            <a:ext cx="5427980" cy="634365"/>
          </a:xfrm>
          <a:prstGeom prst="rect">
            <a:avLst/>
          </a:prstGeom>
        </p:spPr>
        <p:txBody>
          <a:bodyPr vert="horz" wrap="square" lIns="0" tIns="12065" rIns="0" bIns="0" rtlCol="0">
            <a:spAutoFit/>
          </a:bodyPr>
          <a:lstStyle/>
          <a:p>
            <a:pPr marL="12700">
              <a:lnSpc>
                <a:spcPct val="100000"/>
              </a:lnSpc>
              <a:spcBef>
                <a:spcPts val="95"/>
              </a:spcBef>
            </a:pPr>
            <a:r>
              <a:rPr sz="4000" spc="-5" dirty="0">
                <a:latin typeface="DejaVu Sans"/>
                <a:cs typeface="DejaVu Sans"/>
              </a:rPr>
              <a:t>4</a:t>
            </a:r>
            <a:r>
              <a:rPr sz="4000" dirty="0"/>
              <a:t>．云数据安全计算研</a:t>
            </a:r>
            <a:r>
              <a:rPr sz="4000" spc="-5" dirty="0"/>
              <a:t>究</a:t>
            </a:r>
            <a:endParaRPr sz="4000">
              <a:latin typeface="DejaVu Sans"/>
              <a:cs typeface="DejaVu Sans"/>
            </a:endParaRPr>
          </a:p>
        </p:txBody>
      </p:sp>
      <p:sp>
        <p:nvSpPr>
          <p:cNvPr id="3" name="object 3"/>
          <p:cNvSpPr txBox="1"/>
          <p:nvPr/>
        </p:nvSpPr>
        <p:spPr>
          <a:xfrm>
            <a:off x="787400" y="1329690"/>
            <a:ext cx="7569200" cy="2219960"/>
          </a:xfrm>
          <a:prstGeom prst="rect">
            <a:avLst/>
          </a:prstGeom>
        </p:spPr>
        <p:txBody>
          <a:bodyPr vert="horz" wrap="square" lIns="0" tIns="12700" rIns="0" bIns="0" rtlCol="0">
            <a:spAutoFit/>
          </a:bodyPr>
          <a:lstStyle/>
          <a:p>
            <a:pPr marL="12700" marR="5080" algn="just">
              <a:lnSpc>
                <a:spcPct val="100000"/>
              </a:lnSpc>
              <a:spcBef>
                <a:spcPts val="100"/>
              </a:spcBef>
            </a:pPr>
            <a:r>
              <a:rPr sz="1800" dirty="0">
                <a:latin typeface="Noto Sans CJK JP Regular"/>
                <a:cs typeface="Noto Sans CJK JP Regular"/>
              </a:rPr>
              <a:t>在解决大规模最优化、大数据分析、生物特征匹配等问题时，会涉及大量的 数据计算。对于资源有限的用户来说，承担如此巨大的计算比较困难。一种 有效的解决方案是借助云端的强大计算能力为用户提供计算服务，但这会将 用户的敏感数据暴露给云服务器。解决的方法是可以通过加密数据，让云服 务器在密文数据上进行计算。另一个重要问题是在不可信的云环境下，云服 务器是否能够正确可靠地为用户进行所需的计算，并返回正确的结果，用户 不得而知。这可以通过研究可验证外包技术来解决。解决这方面问题的技术 包括：同态加密、特定计算安全外包及可验证外包计算等。</a:t>
            </a:r>
            <a:endParaRPr sz="1800">
              <a:latin typeface="Noto Sans CJK JP Regular"/>
              <a:cs typeface="Noto Sans CJK JP Regular"/>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454150" y="272021"/>
            <a:ext cx="6235065" cy="634365"/>
          </a:xfrm>
          <a:prstGeom prst="rect">
            <a:avLst/>
          </a:prstGeom>
        </p:spPr>
        <p:txBody>
          <a:bodyPr vert="horz" wrap="square" lIns="0" tIns="12065" rIns="0" bIns="0" rtlCol="0">
            <a:spAutoFit/>
          </a:bodyPr>
          <a:lstStyle/>
          <a:p>
            <a:pPr marL="12700">
              <a:lnSpc>
                <a:spcPct val="100000"/>
              </a:lnSpc>
              <a:spcBef>
                <a:spcPts val="95"/>
              </a:spcBef>
              <a:tabLst>
                <a:tab pos="1142365" algn="l"/>
              </a:tabLst>
            </a:pPr>
            <a:r>
              <a:rPr sz="4000" spc="-5" dirty="0">
                <a:latin typeface="DejaVu Sans"/>
                <a:cs typeface="DejaVu Sans"/>
              </a:rPr>
              <a:t>7.5	</a:t>
            </a:r>
            <a:r>
              <a:rPr sz="4000" dirty="0"/>
              <a:t>实践：全同态加密算</a:t>
            </a:r>
            <a:r>
              <a:rPr sz="4000" spc="-5" dirty="0"/>
              <a:t>法</a:t>
            </a:r>
            <a:endParaRPr sz="4000">
              <a:latin typeface="DejaVu Sans"/>
              <a:cs typeface="DejaVu Sans"/>
            </a:endParaRPr>
          </a:p>
        </p:txBody>
      </p:sp>
      <p:sp>
        <p:nvSpPr>
          <p:cNvPr id="3" name="object 3"/>
          <p:cNvSpPr txBox="1"/>
          <p:nvPr/>
        </p:nvSpPr>
        <p:spPr>
          <a:xfrm>
            <a:off x="535940" y="1133601"/>
            <a:ext cx="6193790" cy="1779905"/>
          </a:xfrm>
          <a:prstGeom prst="rect">
            <a:avLst/>
          </a:prstGeom>
        </p:spPr>
        <p:txBody>
          <a:bodyPr vert="horz" wrap="square" lIns="0" tIns="109855" rIns="0" bIns="0" rtlCol="0">
            <a:spAutoFit/>
          </a:bodyPr>
          <a:lstStyle/>
          <a:p>
            <a:pPr marL="1303655" lvl="2" indent="-1290955">
              <a:lnSpc>
                <a:spcPct val="100000"/>
              </a:lnSpc>
              <a:spcBef>
                <a:spcPts val="865"/>
              </a:spcBef>
              <a:buAutoNum type="arabicPeriod"/>
              <a:tabLst>
                <a:tab pos="1303020" algn="l"/>
                <a:tab pos="1303655" algn="l"/>
              </a:tabLst>
            </a:pPr>
            <a:r>
              <a:rPr sz="3200" spc="-5" dirty="0">
                <a:latin typeface="DejaVu Sans"/>
                <a:cs typeface="DejaVu Sans"/>
              </a:rPr>
              <a:t>HElib</a:t>
            </a:r>
            <a:r>
              <a:rPr sz="3200" dirty="0">
                <a:latin typeface="Noto Sans CJK JP Regular"/>
                <a:cs typeface="Noto Sans CJK JP Regular"/>
              </a:rPr>
              <a:t>库的调试与分</a:t>
            </a:r>
            <a:r>
              <a:rPr sz="3200" spc="5" dirty="0">
                <a:latin typeface="Noto Sans CJK JP Regular"/>
                <a:cs typeface="Noto Sans CJK JP Regular"/>
              </a:rPr>
              <a:t>析</a:t>
            </a:r>
            <a:endParaRPr sz="3200">
              <a:latin typeface="Noto Sans CJK JP Regular"/>
              <a:cs typeface="Noto Sans CJK JP Regular"/>
            </a:endParaRPr>
          </a:p>
          <a:p>
            <a:pPr marL="1303655" lvl="2" indent="-1290955">
              <a:lnSpc>
                <a:spcPct val="100000"/>
              </a:lnSpc>
              <a:spcBef>
                <a:spcPts val="765"/>
              </a:spcBef>
              <a:buAutoNum type="arabicPeriod"/>
              <a:tabLst>
                <a:tab pos="1303020" algn="l"/>
                <a:tab pos="1303655" algn="l"/>
              </a:tabLst>
            </a:pPr>
            <a:r>
              <a:rPr sz="3200" spc="-5" dirty="0">
                <a:latin typeface="DejaVu Sans"/>
                <a:cs typeface="DejaVu Sans"/>
              </a:rPr>
              <a:t>FHE-CODE</a:t>
            </a:r>
            <a:r>
              <a:rPr sz="3200" dirty="0">
                <a:latin typeface="Noto Sans CJK JP Regular"/>
                <a:cs typeface="Noto Sans CJK JP Regular"/>
              </a:rPr>
              <a:t>的调试与分</a:t>
            </a:r>
            <a:r>
              <a:rPr sz="3200" spc="5" dirty="0">
                <a:latin typeface="Noto Sans CJK JP Regular"/>
                <a:cs typeface="Noto Sans CJK JP Regular"/>
              </a:rPr>
              <a:t>析</a:t>
            </a:r>
            <a:endParaRPr sz="3200">
              <a:latin typeface="Noto Sans CJK JP Regular"/>
              <a:cs typeface="Noto Sans CJK JP Regular"/>
            </a:endParaRPr>
          </a:p>
          <a:p>
            <a:pPr marL="1303655" lvl="2" indent="-1290955">
              <a:lnSpc>
                <a:spcPct val="100000"/>
              </a:lnSpc>
              <a:spcBef>
                <a:spcPts val="765"/>
              </a:spcBef>
              <a:buFont typeface="DejaVu Sans"/>
              <a:buAutoNum type="arabicPeriod"/>
              <a:tabLst>
                <a:tab pos="1303020" algn="l"/>
                <a:tab pos="1303655" algn="l"/>
              </a:tabLst>
            </a:pPr>
            <a:r>
              <a:rPr sz="3200" dirty="0">
                <a:latin typeface="Noto Sans CJK JP Regular"/>
                <a:cs typeface="Noto Sans CJK JP Regular"/>
              </a:rPr>
              <a:t>全同态加密方案对比与分</a:t>
            </a:r>
            <a:r>
              <a:rPr sz="3200" spc="5" dirty="0">
                <a:latin typeface="Noto Sans CJK JP Regular"/>
                <a:cs typeface="Noto Sans CJK JP Regular"/>
              </a:rPr>
              <a:t>析</a:t>
            </a:r>
            <a:endParaRPr sz="3200">
              <a:latin typeface="Noto Sans CJK JP Regular"/>
              <a:cs typeface="Noto Sans CJK JP Regular"/>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320164" y="272021"/>
            <a:ext cx="6503034" cy="634365"/>
          </a:xfrm>
          <a:prstGeom prst="rect">
            <a:avLst/>
          </a:prstGeom>
        </p:spPr>
        <p:txBody>
          <a:bodyPr vert="horz" wrap="square" lIns="0" tIns="12065" rIns="0" bIns="0" rtlCol="0">
            <a:spAutoFit/>
          </a:bodyPr>
          <a:lstStyle/>
          <a:p>
            <a:pPr marL="12700">
              <a:lnSpc>
                <a:spcPct val="100000"/>
              </a:lnSpc>
              <a:spcBef>
                <a:spcPts val="95"/>
              </a:spcBef>
              <a:tabLst>
                <a:tab pos="1626870" algn="l"/>
              </a:tabLst>
            </a:pPr>
            <a:r>
              <a:rPr sz="4000" spc="-5" dirty="0">
                <a:latin typeface="DejaVu Sans"/>
                <a:cs typeface="DejaVu Sans"/>
              </a:rPr>
              <a:t>7.5.1	</a:t>
            </a:r>
            <a:r>
              <a:rPr sz="4000" dirty="0">
                <a:latin typeface="DejaVu Sans"/>
                <a:cs typeface="DejaVu Sans"/>
              </a:rPr>
              <a:t>H</a:t>
            </a:r>
            <a:r>
              <a:rPr sz="4000" spc="-5" dirty="0">
                <a:latin typeface="DejaVu Sans"/>
                <a:cs typeface="DejaVu Sans"/>
              </a:rPr>
              <a:t>Elib</a:t>
            </a:r>
            <a:r>
              <a:rPr sz="4000" dirty="0"/>
              <a:t>库的调试与分</a:t>
            </a:r>
            <a:r>
              <a:rPr sz="4000" spc="-5" dirty="0"/>
              <a:t>析</a:t>
            </a:r>
            <a:endParaRPr sz="4000">
              <a:latin typeface="DejaVu Sans"/>
              <a:cs typeface="DejaVu Sans"/>
            </a:endParaRPr>
          </a:p>
        </p:txBody>
      </p:sp>
      <p:sp>
        <p:nvSpPr>
          <p:cNvPr id="3" name="object 3"/>
          <p:cNvSpPr txBox="1"/>
          <p:nvPr/>
        </p:nvSpPr>
        <p:spPr>
          <a:xfrm>
            <a:off x="878839" y="1231265"/>
            <a:ext cx="7705090" cy="2219960"/>
          </a:xfrm>
          <a:prstGeom prst="rect">
            <a:avLst/>
          </a:prstGeom>
        </p:spPr>
        <p:txBody>
          <a:bodyPr vert="horz" wrap="square" lIns="0" tIns="12700" rIns="0" bIns="0" rtlCol="0">
            <a:spAutoFit/>
          </a:bodyPr>
          <a:lstStyle/>
          <a:p>
            <a:pPr marL="12700" marR="5080">
              <a:lnSpc>
                <a:spcPct val="100000"/>
              </a:lnSpc>
              <a:spcBef>
                <a:spcPts val="100"/>
              </a:spcBef>
            </a:pPr>
            <a:r>
              <a:rPr sz="2400" spc="-5" dirty="0">
                <a:latin typeface="DejaVu Sans"/>
                <a:cs typeface="DejaVu Sans"/>
              </a:rPr>
              <a:t>HElib</a:t>
            </a:r>
            <a:r>
              <a:rPr sz="2400" dirty="0">
                <a:latin typeface="Noto Sans CJK JP Regular"/>
                <a:cs typeface="Noto Sans CJK JP Regular"/>
              </a:rPr>
              <a:t>库是基于</a:t>
            </a:r>
            <a:r>
              <a:rPr sz="2400" spc="-5" dirty="0">
                <a:latin typeface="DejaVu Sans"/>
                <a:cs typeface="DejaVu Sans"/>
              </a:rPr>
              <a:t>C++</a:t>
            </a:r>
            <a:r>
              <a:rPr sz="2400" dirty="0">
                <a:latin typeface="Noto Sans CJK JP Regular"/>
                <a:cs typeface="Noto Sans CJK JP Regular"/>
              </a:rPr>
              <a:t>语言的同态加密算法软件库。当前，  能够实现的是</a:t>
            </a:r>
            <a:r>
              <a:rPr sz="2400" spc="-50" dirty="0">
                <a:latin typeface="DejaVu Sans"/>
                <a:cs typeface="DejaVu Sans"/>
              </a:rPr>
              <a:t>B</a:t>
            </a:r>
            <a:r>
              <a:rPr sz="2400" dirty="0">
                <a:latin typeface="DejaVu Sans"/>
                <a:cs typeface="DejaVu Sans"/>
              </a:rPr>
              <a:t>G</a:t>
            </a:r>
            <a:r>
              <a:rPr sz="2400" spc="-5" dirty="0">
                <a:latin typeface="DejaVu Sans"/>
                <a:cs typeface="DejaVu Sans"/>
              </a:rPr>
              <a:t>V</a:t>
            </a:r>
            <a:r>
              <a:rPr sz="2400" dirty="0">
                <a:latin typeface="Noto Sans CJK JP Regular"/>
                <a:cs typeface="Noto Sans CJK JP Regular"/>
              </a:rPr>
              <a:t>同态加密体制（由</a:t>
            </a:r>
            <a:r>
              <a:rPr sz="2400" spc="-5" dirty="0">
                <a:latin typeface="DejaVu Sans"/>
                <a:cs typeface="DejaVu Sans"/>
              </a:rPr>
              <a:t>Bra</a:t>
            </a:r>
            <a:r>
              <a:rPr sz="2400" spc="-90" dirty="0">
                <a:latin typeface="DejaVu Sans"/>
                <a:cs typeface="DejaVu Sans"/>
              </a:rPr>
              <a:t>k</a:t>
            </a:r>
            <a:r>
              <a:rPr sz="2400" spc="-5" dirty="0">
                <a:latin typeface="DejaVu Sans"/>
                <a:cs typeface="DejaVu Sans"/>
              </a:rPr>
              <a:t>ers</a:t>
            </a:r>
            <a:r>
              <a:rPr sz="2400" dirty="0">
                <a:latin typeface="DejaVu Sans"/>
                <a:cs typeface="DejaVu Sans"/>
              </a:rPr>
              <a:t>k</a:t>
            </a:r>
            <a:r>
              <a:rPr sz="2400" spc="-5" dirty="0">
                <a:latin typeface="DejaVu Sans"/>
                <a:cs typeface="DejaVu Sans"/>
              </a:rPr>
              <a:t>i</a:t>
            </a:r>
            <a:r>
              <a:rPr sz="2400" dirty="0">
                <a:latin typeface="Noto Sans CJK JP Regular"/>
                <a:cs typeface="Noto Sans CJK JP Regular"/>
              </a:rPr>
              <a:t>、</a:t>
            </a:r>
            <a:r>
              <a:rPr sz="2400" dirty="0">
                <a:latin typeface="DejaVu Sans"/>
                <a:cs typeface="DejaVu Sans"/>
              </a:rPr>
              <a:t>G</a:t>
            </a:r>
            <a:r>
              <a:rPr sz="2400" spc="-5" dirty="0">
                <a:latin typeface="DejaVu Sans"/>
                <a:cs typeface="DejaVu Sans"/>
              </a:rPr>
              <a:t>entr</a:t>
            </a:r>
            <a:r>
              <a:rPr sz="2400" dirty="0">
                <a:latin typeface="DejaVu Sans"/>
                <a:cs typeface="DejaVu Sans"/>
              </a:rPr>
              <a:t>y </a:t>
            </a:r>
            <a:r>
              <a:rPr sz="2400" dirty="0">
                <a:latin typeface="Noto Sans CJK JP Regular"/>
                <a:cs typeface="Noto Sans CJK JP Regular"/>
              </a:rPr>
              <a:t>和</a:t>
            </a:r>
            <a:r>
              <a:rPr sz="2400" spc="-25" dirty="0">
                <a:latin typeface="DejaVu Sans"/>
                <a:cs typeface="DejaVu Sans"/>
              </a:rPr>
              <a:t>Vaikuntanathan</a:t>
            </a:r>
            <a:r>
              <a:rPr sz="2400" dirty="0">
                <a:latin typeface="Noto Sans CJK JP Regular"/>
                <a:cs typeface="Noto Sans CJK JP Regular"/>
              </a:rPr>
              <a:t>三位联合提出的全同态加密算法），  以及许多为了提高算法运行速度和着重聚焦使用</a:t>
            </a:r>
            <a:r>
              <a:rPr sz="2400" dirty="0">
                <a:latin typeface="DejaVu Sans"/>
                <a:cs typeface="DejaVu Sans"/>
              </a:rPr>
              <a:t>SV</a:t>
            </a:r>
            <a:endParaRPr sz="2400">
              <a:latin typeface="DejaVu Sans"/>
              <a:cs typeface="DejaVu Sans"/>
            </a:endParaRPr>
          </a:p>
          <a:p>
            <a:pPr marL="12700">
              <a:lnSpc>
                <a:spcPct val="100000"/>
              </a:lnSpc>
            </a:pPr>
            <a:r>
              <a:rPr sz="2400" spc="-30" dirty="0">
                <a:latin typeface="Noto Sans CJK JP Regular"/>
                <a:cs typeface="Noto Sans CJK JP Regular"/>
              </a:rPr>
              <a:t>（</a:t>
            </a:r>
            <a:r>
              <a:rPr sz="2400" spc="-30" dirty="0">
                <a:latin typeface="DejaVu Sans"/>
                <a:cs typeface="DejaVu Sans"/>
              </a:rPr>
              <a:t>Smart-Vercauteren</a:t>
            </a:r>
            <a:r>
              <a:rPr sz="2400" spc="-30" dirty="0">
                <a:latin typeface="Noto Sans CJK JP Regular"/>
                <a:cs typeface="Noto Sans CJK JP Regular"/>
              </a:rPr>
              <a:t>）</a:t>
            </a:r>
            <a:r>
              <a:rPr sz="2400" dirty="0">
                <a:latin typeface="Noto Sans CJK JP Regular"/>
                <a:cs typeface="Noto Sans CJK JP Regular"/>
              </a:rPr>
              <a:t>的密文封装技术和</a:t>
            </a:r>
            <a:r>
              <a:rPr sz="2400" dirty="0">
                <a:latin typeface="DejaVu Sans"/>
                <a:cs typeface="DejaVu Sans"/>
              </a:rPr>
              <a:t>GHS</a:t>
            </a:r>
            <a:endParaRPr sz="2400">
              <a:latin typeface="DejaVu Sans"/>
              <a:cs typeface="DejaVu Sans"/>
            </a:endParaRPr>
          </a:p>
          <a:p>
            <a:pPr marL="12700">
              <a:lnSpc>
                <a:spcPct val="100000"/>
              </a:lnSpc>
            </a:pPr>
            <a:r>
              <a:rPr sz="2400" spc="-10" dirty="0">
                <a:latin typeface="Noto Sans CJK JP Regular"/>
                <a:cs typeface="Noto Sans CJK JP Regular"/>
              </a:rPr>
              <a:t>（</a:t>
            </a:r>
            <a:r>
              <a:rPr sz="2400" spc="-10" dirty="0">
                <a:latin typeface="DejaVu Sans"/>
                <a:cs typeface="DejaVu Sans"/>
              </a:rPr>
              <a:t>Gentry-Halevi-Smart</a:t>
            </a:r>
            <a:r>
              <a:rPr sz="2400" spc="-10" dirty="0">
                <a:latin typeface="Noto Sans CJK JP Regular"/>
                <a:cs typeface="Noto Sans CJK JP Regular"/>
              </a:rPr>
              <a:t>）</a:t>
            </a:r>
            <a:r>
              <a:rPr sz="2400" dirty="0">
                <a:latin typeface="Noto Sans CJK JP Regular"/>
                <a:cs typeface="Noto Sans CJK JP Regular"/>
              </a:rPr>
              <a:t>的优化算法</a:t>
            </a:r>
            <a:r>
              <a:rPr sz="2400" dirty="0">
                <a:latin typeface="DejaVu Sans"/>
                <a:cs typeface="DejaVu Sans"/>
              </a:rPr>
              <a:t>.</a:t>
            </a:r>
            <a:endParaRPr sz="2400">
              <a:latin typeface="DejaVu Sans"/>
              <a:cs typeface="DejaVu Sans"/>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381250" y="272021"/>
            <a:ext cx="4380230" cy="634365"/>
          </a:xfrm>
          <a:prstGeom prst="rect">
            <a:avLst/>
          </a:prstGeom>
        </p:spPr>
        <p:txBody>
          <a:bodyPr vert="horz" wrap="square" lIns="0" tIns="12065" rIns="0" bIns="0" rtlCol="0">
            <a:spAutoFit/>
          </a:bodyPr>
          <a:lstStyle/>
          <a:p>
            <a:pPr marL="12700">
              <a:lnSpc>
                <a:spcPct val="100000"/>
              </a:lnSpc>
              <a:spcBef>
                <a:spcPts val="95"/>
              </a:spcBef>
            </a:pPr>
            <a:r>
              <a:rPr sz="4000" dirty="0">
                <a:latin typeface="DejaVu Sans"/>
                <a:cs typeface="DejaVu Sans"/>
              </a:rPr>
              <a:t>H</a:t>
            </a:r>
            <a:r>
              <a:rPr sz="4000" spc="-5" dirty="0">
                <a:latin typeface="DejaVu Sans"/>
                <a:cs typeface="DejaVu Sans"/>
              </a:rPr>
              <a:t>Elib</a:t>
            </a:r>
            <a:r>
              <a:rPr sz="4000" dirty="0"/>
              <a:t>库的调试过</a:t>
            </a:r>
            <a:r>
              <a:rPr sz="4000" spc="-5" dirty="0"/>
              <a:t>程</a:t>
            </a:r>
            <a:endParaRPr sz="4000">
              <a:latin typeface="DejaVu Sans"/>
              <a:cs typeface="DejaVu Sans"/>
            </a:endParaRPr>
          </a:p>
        </p:txBody>
      </p:sp>
      <p:sp>
        <p:nvSpPr>
          <p:cNvPr id="3" name="object 3"/>
          <p:cNvSpPr txBox="1"/>
          <p:nvPr/>
        </p:nvSpPr>
        <p:spPr>
          <a:xfrm>
            <a:off x="535940" y="1231264"/>
            <a:ext cx="8026400" cy="2891790"/>
          </a:xfrm>
          <a:prstGeom prst="rect">
            <a:avLst/>
          </a:prstGeom>
        </p:spPr>
        <p:txBody>
          <a:bodyPr vert="horz" wrap="square" lIns="0" tIns="13335" rIns="0" bIns="0" rtlCol="0">
            <a:spAutoFit/>
          </a:bodyPr>
          <a:lstStyle/>
          <a:p>
            <a:pPr marL="355600" marR="25400" indent="-342900">
              <a:lnSpc>
                <a:spcPct val="100000"/>
              </a:lnSpc>
              <a:spcBef>
                <a:spcPts val="105"/>
              </a:spcBef>
              <a:buFont typeface="DejaVu Sans"/>
              <a:buChar char="•"/>
              <a:tabLst>
                <a:tab pos="354965" algn="l"/>
                <a:tab pos="355600" algn="l"/>
              </a:tabLst>
            </a:pPr>
            <a:r>
              <a:rPr sz="2000" dirty="0">
                <a:latin typeface="Noto Sans CJK JP Regular"/>
                <a:cs typeface="Noto Sans CJK JP Regular"/>
              </a:rPr>
              <a:t>安装</a:t>
            </a:r>
            <a:r>
              <a:rPr sz="2000" spc="-5" dirty="0">
                <a:latin typeface="DejaVu Sans"/>
                <a:cs typeface="DejaVu Sans"/>
              </a:rPr>
              <a:t>NTL</a:t>
            </a:r>
            <a:r>
              <a:rPr sz="2000" dirty="0">
                <a:latin typeface="Noto Sans CJK JP Regular"/>
                <a:cs typeface="Noto Sans CJK JP Regular"/>
              </a:rPr>
              <a:t>算法库。由于</a:t>
            </a:r>
            <a:r>
              <a:rPr sz="2000" spc="-5" dirty="0">
                <a:latin typeface="DejaVu Sans"/>
                <a:cs typeface="DejaVu Sans"/>
              </a:rPr>
              <a:t>NTL</a:t>
            </a:r>
            <a:r>
              <a:rPr sz="2000" dirty="0">
                <a:latin typeface="Noto Sans CJK JP Regular"/>
                <a:cs typeface="Noto Sans CJK JP Regular"/>
              </a:rPr>
              <a:t>算法库是基于</a:t>
            </a:r>
            <a:r>
              <a:rPr sz="2000" spc="-5" dirty="0">
                <a:latin typeface="DejaVu Sans"/>
                <a:cs typeface="DejaVu Sans"/>
              </a:rPr>
              <a:t>GMP</a:t>
            </a:r>
            <a:r>
              <a:rPr sz="2000" dirty="0">
                <a:latin typeface="Noto Sans CJK JP Regular"/>
                <a:cs typeface="Noto Sans CJK JP Regular"/>
              </a:rPr>
              <a:t>大数库编写的，因此首 先确定系统已正确安装</a:t>
            </a:r>
            <a:r>
              <a:rPr sz="2000" spc="-5" dirty="0">
                <a:latin typeface="DejaVu Sans"/>
                <a:cs typeface="DejaVu Sans"/>
              </a:rPr>
              <a:t>GMP</a:t>
            </a:r>
            <a:r>
              <a:rPr sz="2000" dirty="0">
                <a:latin typeface="Noto Sans CJK JP Regular"/>
                <a:cs typeface="Noto Sans CJK JP Regular"/>
              </a:rPr>
              <a:t>大数库。其次，通过</a:t>
            </a:r>
            <a:r>
              <a:rPr sz="2000" spc="-5" dirty="0">
                <a:latin typeface="DejaVu Sans"/>
                <a:cs typeface="DejaVu Sans"/>
              </a:rPr>
              <a:t>Linux</a:t>
            </a:r>
            <a:r>
              <a:rPr sz="2000" dirty="0">
                <a:latin typeface="Noto Sans CJK JP Regular"/>
                <a:cs typeface="Noto Sans CJK JP Regular"/>
              </a:rPr>
              <a:t>的</a:t>
            </a:r>
            <a:r>
              <a:rPr sz="2000" spc="-5" dirty="0">
                <a:latin typeface="DejaVu Sans"/>
                <a:cs typeface="DejaVu Sans"/>
              </a:rPr>
              <a:t>gunzip</a:t>
            </a:r>
            <a:r>
              <a:rPr sz="2000" spc="5" dirty="0">
                <a:latin typeface="Noto Sans CJK JP Regular"/>
                <a:cs typeface="Noto Sans CJK JP Regular"/>
              </a:rPr>
              <a:t>、</a:t>
            </a:r>
            <a:endParaRPr sz="2000">
              <a:latin typeface="Noto Sans CJK JP Regular"/>
              <a:cs typeface="Noto Sans CJK JP Regular"/>
            </a:endParaRPr>
          </a:p>
          <a:p>
            <a:pPr marL="355600">
              <a:lnSpc>
                <a:spcPct val="100000"/>
              </a:lnSpc>
            </a:pPr>
            <a:r>
              <a:rPr sz="2000" spc="-5" dirty="0">
                <a:latin typeface="DejaVu Sans"/>
                <a:cs typeface="DejaVu Sans"/>
              </a:rPr>
              <a:t>tar</a:t>
            </a:r>
            <a:r>
              <a:rPr sz="2000" dirty="0">
                <a:latin typeface="Noto Sans CJK JP Regular"/>
                <a:cs typeface="Noto Sans CJK JP Regular"/>
              </a:rPr>
              <a:t>、</a:t>
            </a:r>
            <a:r>
              <a:rPr sz="2000" spc="-25" dirty="0">
                <a:latin typeface="DejaVu Sans"/>
                <a:cs typeface="DejaVu Sans"/>
              </a:rPr>
              <a:t>make</a:t>
            </a:r>
            <a:r>
              <a:rPr sz="2000" dirty="0">
                <a:latin typeface="Noto Sans CJK JP Regular"/>
                <a:cs typeface="Noto Sans CJK JP Regular"/>
              </a:rPr>
              <a:t>、</a:t>
            </a:r>
            <a:r>
              <a:rPr sz="2000" spc="-20" dirty="0">
                <a:latin typeface="DejaVu Sans"/>
                <a:cs typeface="DejaVu Sans"/>
              </a:rPr>
              <a:t>make</a:t>
            </a:r>
            <a:r>
              <a:rPr sz="2000" spc="-10" dirty="0">
                <a:latin typeface="DejaVu Sans"/>
                <a:cs typeface="DejaVu Sans"/>
              </a:rPr>
              <a:t> </a:t>
            </a:r>
            <a:r>
              <a:rPr sz="2000" spc="-5" dirty="0">
                <a:latin typeface="DejaVu Sans"/>
                <a:cs typeface="DejaVu Sans"/>
              </a:rPr>
              <a:t>install</a:t>
            </a:r>
            <a:r>
              <a:rPr sz="2000" dirty="0">
                <a:latin typeface="Noto Sans CJK JP Regular"/>
                <a:cs typeface="Noto Sans CJK JP Regular"/>
              </a:rPr>
              <a:t>等命令执行</a:t>
            </a:r>
            <a:r>
              <a:rPr sz="2000" spc="-5" dirty="0">
                <a:latin typeface="DejaVu Sans"/>
                <a:cs typeface="DejaVu Sans"/>
              </a:rPr>
              <a:t>NTL</a:t>
            </a:r>
            <a:r>
              <a:rPr sz="2000" dirty="0">
                <a:latin typeface="Noto Sans CJK JP Regular"/>
                <a:cs typeface="Noto Sans CJK JP Regular"/>
              </a:rPr>
              <a:t>安装过程</a:t>
            </a:r>
            <a:r>
              <a:rPr sz="2000" spc="5" dirty="0">
                <a:latin typeface="Noto Sans CJK JP Regular"/>
                <a:cs typeface="Noto Sans CJK JP Regular"/>
              </a:rPr>
              <a:t>。</a:t>
            </a:r>
            <a:endParaRPr sz="2000">
              <a:latin typeface="Noto Sans CJK JP Regular"/>
              <a:cs typeface="Noto Sans CJK JP Regular"/>
            </a:endParaRPr>
          </a:p>
          <a:p>
            <a:pPr marL="355600" marR="8255" indent="-342900">
              <a:lnSpc>
                <a:spcPct val="100000"/>
              </a:lnSpc>
              <a:spcBef>
                <a:spcPts val="480"/>
              </a:spcBef>
              <a:buFont typeface="DejaVu Sans"/>
              <a:buChar char="•"/>
              <a:tabLst>
                <a:tab pos="354965" algn="l"/>
                <a:tab pos="355600" algn="l"/>
              </a:tabLst>
            </a:pPr>
            <a:r>
              <a:rPr sz="2000" dirty="0">
                <a:latin typeface="Noto Sans CJK JP Regular"/>
                <a:cs typeface="Noto Sans CJK JP Regular"/>
              </a:rPr>
              <a:t>调试阶段。进入</a:t>
            </a:r>
            <a:r>
              <a:rPr sz="2000" spc="-5" dirty="0">
                <a:latin typeface="DejaVu Sans"/>
                <a:cs typeface="DejaVu Sans"/>
              </a:rPr>
              <a:t>HElib-s</a:t>
            </a:r>
            <a:r>
              <a:rPr sz="2000" spc="-50" dirty="0">
                <a:latin typeface="DejaVu Sans"/>
                <a:cs typeface="DejaVu Sans"/>
              </a:rPr>
              <a:t>r</a:t>
            </a:r>
            <a:r>
              <a:rPr sz="2000" spc="-5" dirty="0">
                <a:latin typeface="DejaVu Sans"/>
                <a:cs typeface="DejaVu Sans"/>
              </a:rPr>
              <a:t>c</a:t>
            </a:r>
            <a:r>
              <a:rPr sz="2000" dirty="0">
                <a:latin typeface="Noto Sans CJK JP Regular"/>
                <a:cs typeface="Noto Sans CJK JP Regular"/>
              </a:rPr>
              <a:t>文件中，对文件执行</a:t>
            </a:r>
            <a:r>
              <a:rPr sz="2000" spc="-5" dirty="0">
                <a:latin typeface="DejaVu Sans"/>
                <a:cs typeface="DejaVu Sans"/>
              </a:rPr>
              <a:t>ma</a:t>
            </a:r>
            <a:r>
              <a:rPr sz="2000" spc="-80" dirty="0">
                <a:latin typeface="DejaVu Sans"/>
                <a:cs typeface="DejaVu Sans"/>
              </a:rPr>
              <a:t>k</a:t>
            </a:r>
            <a:r>
              <a:rPr sz="2000" spc="-5" dirty="0">
                <a:latin typeface="DejaVu Sans"/>
                <a:cs typeface="DejaVu Sans"/>
              </a:rPr>
              <a:t>e</a:t>
            </a:r>
            <a:r>
              <a:rPr sz="2000" dirty="0">
                <a:latin typeface="Noto Sans CJK JP Regular"/>
                <a:cs typeface="Noto Sans CJK JP Regular"/>
              </a:rPr>
              <a:t>操作，此时编译 产生了许多的</a:t>
            </a:r>
            <a:r>
              <a:rPr sz="2000" spc="-5" dirty="0">
                <a:latin typeface="DejaVu Sans"/>
                <a:cs typeface="DejaVu Sans"/>
              </a:rPr>
              <a:t>.o</a:t>
            </a:r>
            <a:r>
              <a:rPr sz="2000" dirty="0">
                <a:latin typeface="Noto Sans CJK JP Regular"/>
                <a:cs typeface="Noto Sans CJK JP Regular"/>
              </a:rPr>
              <a:t>文件，与此同时还可以在</a:t>
            </a:r>
            <a:r>
              <a:rPr sz="2000" spc="-20" dirty="0">
                <a:latin typeface="DejaVu Sans"/>
                <a:cs typeface="DejaVu Sans"/>
              </a:rPr>
              <a:t>src</a:t>
            </a:r>
            <a:r>
              <a:rPr sz="2000" dirty="0">
                <a:latin typeface="Noto Sans CJK JP Regular"/>
                <a:cs typeface="Noto Sans CJK JP Regular"/>
              </a:rPr>
              <a:t>文件夹中发现程序在</a:t>
            </a:r>
            <a:r>
              <a:rPr sz="2000" spc="5" dirty="0">
                <a:latin typeface="Noto Sans CJK JP Regular"/>
                <a:cs typeface="Noto Sans CJK JP Regular"/>
              </a:rPr>
              <a:t>运 </a:t>
            </a:r>
            <a:r>
              <a:rPr sz="2000" dirty="0">
                <a:latin typeface="Noto Sans CJK JP Regular"/>
                <a:cs typeface="Noto Sans CJK JP Regular"/>
              </a:rPr>
              <a:t>行的过程中自动生成了</a:t>
            </a:r>
            <a:r>
              <a:rPr sz="2000" spc="-5" dirty="0">
                <a:latin typeface="DejaVu Sans"/>
                <a:cs typeface="DejaVu Sans"/>
              </a:rPr>
              <a:t>fhe.a</a:t>
            </a:r>
            <a:r>
              <a:rPr sz="2000" dirty="0">
                <a:latin typeface="Noto Sans CJK JP Regular"/>
                <a:cs typeface="Noto Sans CJK JP Regular"/>
              </a:rPr>
              <a:t>的静态链接库</a:t>
            </a:r>
            <a:r>
              <a:rPr sz="2000" spc="5" dirty="0">
                <a:latin typeface="Noto Sans CJK JP Regular"/>
                <a:cs typeface="Noto Sans CJK JP Regular"/>
              </a:rPr>
              <a:t>。</a:t>
            </a:r>
            <a:endParaRPr sz="2000">
              <a:latin typeface="Noto Sans CJK JP Regular"/>
              <a:cs typeface="Noto Sans CJK JP Regular"/>
            </a:endParaRPr>
          </a:p>
          <a:p>
            <a:pPr marL="355600" marR="5080" indent="-342900">
              <a:lnSpc>
                <a:spcPct val="100000"/>
              </a:lnSpc>
              <a:spcBef>
                <a:spcPts val="480"/>
              </a:spcBef>
              <a:buFont typeface="DejaVu Sans"/>
              <a:buChar char="•"/>
              <a:tabLst>
                <a:tab pos="354965" algn="l"/>
                <a:tab pos="355600" algn="l"/>
              </a:tabLst>
            </a:pPr>
            <a:r>
              <a:rPr sz="2000" dirty="0">
                <a:latin typeface="Noto Sans CJK JP Regular"/>
                <a:cs typeface="Noto Sans CJK JP Regular"/>
              </a:rPr>
              <a:t>从</a:t>
            </a:r>
            <a:r>
              <a:rPr sz="2000" spc="-15" dirty="0">
                <a:latin typeface="DejaVu Sans"/>
                <a:cs typeface="DejaVu Sans"/>
              </a:rPr>
              <a:t>Makefile</a:t>
            </a:r>
            <a:r>
              <a:rPr sz="2000" dirty="0">
                <a:latin typeface="Noto Sans CJK JP Regular"/>
                <a:cs typeface="Noto Sans CJK JP Regular"/>
              </a:rPr>
              <a:t>文件中可以得知要通过</a:t>
            </a:r>
            <a:r>
              <a:rPr sz="2000" spc="-20" dirty="0">
                <a:latin typeface="DejaVu Sans"/>
                <a:cs typeface="DejaVu Sans"/>
              </a:rPr>
              <a:t>make</a:t>
            </a:r>
            <a:r>
              <a:rPr sz="2000" spc="-60" dirty="0">
                <a:latin typeface="DejaVu Sans"/>
                <a:cs typeface="DejaVu Sans"/>
              </a:rPr>
              <a:t> </a:t>
            </a:r>
            <a:r>
              <a:rPr sz="2000" spc="-5" dirty="0">
                <a:latin typeface="DejaVu Sans"/>
                <a:cs typeface="DejaVu Sans"/>
              </a:rPr>
              <a:t>check</a:t>
            </a:r>
            <a:r>
              <a:rPr sz="2000" dirty="0">
                <a:latin typeface="Noto Sans CJK JP Regular"/>
                <a:cs typeface="Noto Sans CJK JP Regular"/>
              </a:rPr>
              <a:t>产生可执行文件，</a:t>
            </a:r>
            <a:r>
              <a:rPr sz="2000" spc="5" dirty="0">
                <a:latin typeface="Noto Sans CJK JP Regular"/>
                <a:cs typeface="Noto Sans CJK JP Regular"/>
              </a:rPr>
              <a:t>与 </a:t>
            </a:r>
            <a:r>
              <a:rPr sz="2000" dirty="0">
                <a:latin typeface="Noto Sans CJK JP Regular"/>
                <a:cs typeface="Noto Sans CJK JP Regular"/>
              </a:rPr>
              <a:t>此同时可以查看</a:t>
            </a:r>
            <a:r>
              <a:rPr sz="2000" spc="-20" dirty="0">
                <a:latin typeface="DejaVu Sans"/>
                <a:cs typeface="DejaVu Sans"/>
              </a:rPr>
              <a:t>src</a:t>
            </a:r>
            <a:r>
              <a:rPr sz="2000" dirty="0">
                <a:latin typeface="Noto Sans CJK JP Regular"/>
                <a:cs typeface="Noto Sans CJK JP Regular"/>
              </a:rPr>
              <a:t>文件夹中的变化，并且实现程序的运行以及相</a:t>
            </a:r>
            <a:r>
              <a:rPr sz="2000" spc="5" dirty="0">
                <a:latin typeface="Noto Sans CJK JP Regular"/>
                <a:cs typeface="Noto Sans CJK JP Regular"/>
              </a:rPr>
              <a:t>关 </a:t>
            </a:r>
            <a:r>
              <a:rPr sz="2000" dirty="0">
                <a:latin typeface="Noto Sans CJK JP Regular"/>
                <a:cs typeface="Noto Sans CJK JP Regular"/>
              </a:rPr>
              <a:t>数据的检测</a:t>
            </a:r>
            <a:r>
              <a:rPr sz="2000" spc="5" dirty="0">
                <a:latin typeface="Noto Sans CJK JP Regular"/>
                <a:cs typeface="Noto Sans CJK JP Regular"/>
              </a:rPr>
              <a:t>。</a:t>
            </a:r>
            <a:endParaRPr sz="2000">
              <a:latin typeface="Noto Sans CJK JP Regular"/>
              <a:cs typeface="Noto Sans CJK JP Regul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724150" y="272021"/>
            <a:ext cx="3695065" cy="634365"/>
          </a:xfrm>
          <a:prstGeom prst="rect">
            <a:avLst/>
          </a:prstGeom>
        </p:spPr>
        <p:txBody>
          <a:bodyPr vert="horz" wrap="square" lIns="0" tIns="12065" rIns="0" bIns="0" rtlCol="0">
            <a:spAutoFit/>
          </a:bodyPr>
          <a:lstStyle/>
          <a:p>
            <a:pPr marL="12700">
              <a:lnSpc>
                <a:spcPct val="100000"/>
              </a:lnSpc>
              <a:spcBef>
                <a:spcPts val="95"/>
              </a:spcBef>
              <a:tabLst>
                <a:tab pos="1142365" algn="l"/>
              </a:tabLst>
            </a:pPr>
            <a:r>
              <a:rPr sz="4000" spc="-5" dirty="0">
                <a:latin typeface="DejaVu Sans"/>
                <a:cs typeface="DejaVu Sans"/>
              </a:rPr>
              <a:t>7.1	</a:t>
            </a:r>
            <a:r>
              <a:rPr sz="4000" dirty="0"/>
              <a:t>云安全概</a:t>
            </a:r>
            <a:r>
              <a:rPr sz="4000" spc="-5" dirty="0"/>
              <a:t>述</a:t>
            </a:r>
            <a:endParaRPr sz="4000" dirty="0">
              <a:latin typeface="DejaVu Sans"/>
              <a:cs typeface="DejaVu Sans"/>
            </a:endParaRPr>
          </a:p>
        </p:txBody>
      </p:sp>
      <p:sp>
        <p:nvSpPr>
          <p:cNvPr id="3" name="object 3"/>
          <p:cNvSpPr txBox="1"/>
          <p:nvPr/>
        </p:nvSpPr>
        <p:spPr>
          <a:xfrm>
            <a:off x="535940" y="1133601"/>
            <a:ext cx="4974590" cy="2364740"/>
          </a:xfrm>
          <a:prstGeom prst="rect">
            <a:avLst/>
          </a:prstGeom>
        </p:spPr>
        <p:txBody>
          <a:bodyPr vert="horz" wrap="square" lIns="0" tIns="109855" rIns="0" bIns="0" rtlCol="0">
            <a:spAutoFit/>
          </a:bodyPr>
          <a:lstStyle/>
          <a:p>
            <a:pPr marL="1303655" lvl="2" indent="-1290955">
              <a:lnSpc>
                <a:spcPct val="100000"/>
              </a:lnSpc>
              <a:spcBef>
                <a:spcPts val="865"/>
              </a:spcBef>
              <a:buFont typeface="DejaVu Sans"/>
              <a:buAutoNum type="arabicPeriod"/>
              <a:tabLst>
                <a:tab pos="1303020" algn="l"/>
                <a:tab pos="1303655" algn="l"/>
              </a:tabLst>
            </a:pPr>
            <a:r>
              <a:rPr sz="3200" dirty="0">
                <a:latin typeface="Noto Sans CJK JP Regular"/>
                <a:cs typeface="Noto Sans CJK JP Regular"/>
              </a:rPr>
              <a:t>云计算安全挑</a:t>
            </a:r>
            <a:r>
              <a:rPr sz="3200" spc="5" dirty="0">
                <a:latin typeface="Noto Sans CJK JP Regular"/>
                <a:cs typeface="Noto Sans CJK JP Regular"/>
              </a:rPr>
              <a:t>战</a:t>
            </a:r>
            <a:endParaRPr sz="3200">
              <a:latin typeface="Noto Sans CJK JP Regular"/>
              <a:cs typeface="Noto Sans CJK JP Regular"/>
            </a:endParaRPr>
          </a:p>
          <a:p>
            <a:pPr marL="1303655" lvl="2" indent="-1290955">
              <a:lnSpc>
                <a:spcPct val="100000"/>
              </a:lnSpc>
              <a:spcBef>
                <a:spcPts val="765"/>
              </a:spcBef>
              <a:buFont typeface="DejaVu Sans"/>
              <a:buAutoNum type="arabicPeriod"/>
              <a:tabLst>
                <a:tab pos="1303020" algn="l"/>
                <a:tab pos="1303655" algn="l"/>
              </a:tabLst>
            </a:pPr>
            <a:r>
              <a:rPr sz="3200" dirty="0">
                <a:latin typeface="Noto Sans CJK JP Regular"/>
                <a:cs typeface="Noto Sans CJK JP Regular"/>
              </a:rPr>
              <a:t>云计算安全现</a:t>
            </a:r>
            <a:r>
              <a:rPr sz="3200" spc="5" dirty="0">
                <a:latin typeface="Noto Sans CJK JP Regular"/>
                <a:cs typeface="Noto Sans CJK JP Regular"/>
              </a:rPr>
              <a:t>状</a:t>
            </a:r>
            <a:endParaRPr sz="3200">
              <a:latin typeface="Noto Sans CJK JP Regular"/>
              <a:cs typeface="Noto Sans CJK JP Regular"/>
            </a:endParaRPr>
          </a:p>
          <a:p>
            <a:pPr marL="1303655" lvl="2" indent="-1290955">
              <a:lnSpc>
                <a:spcPct val="100000"/>
              </a:lnSpc>
              <a:spcBef>
                <a:spcPts val="765"/>
              </a:spcBef>
              <a:buFont typeface="DejaVu Sans"/>
              <a:buAutoNum type="arabicPeriod"/>
              <a:tabLst>
                <a:tab pos="1303020" algn="l"/>
                <a:tab pos="1303655" algn="l"/>
              </a:tabLst>
            </a:pPr>
            <a:r>
              <a:rPr sz="3200" dirty="0">
                <a:latin typeface="Noto Sans CJK JP Regular"/>
                <a:cs typeface="Noto Sans CJK JP Regular"/>
              </a:rPr>
              <a:t>云计算安全技术框</a:t>
            </a:r>
            <a:r>
              <a:rPr sz="3200" spc="5" dirty="0">
                <a:latin typeface="Noto Sans CJK JP Regular"/>
                <a:cs typeface="Noto Sans CJK JP Regular"/>
              </a:rPr>
              <a:t>架</a:t>
            </a:r>
            <a:endParaRPr sz="3200">
              <a:latin typeface="Noto Sans CJK JP Regular"/>
              <a:cs typeface="Noto Sans CJK JP Regular"/>
            </a:endParaRPr>
          </a:p>
          <a:p>
            <a:pPr marL="1303655" lvl="2" indent="-1290955">
              <a:lnSpc>
                <a:spcPct val="100000"/>
              </a:lnSpc>
              <a:spcBef>
                <a:spcPts val="765"/>
              </a:spcBef>
              <a:buFont typeface="DejaVu Sans"/>
              <a:buAutoNum type="arabicPeriod"/>
              <a:tabLst>
                <a:tab pos="1303020" algn="l"/>
                <a:tab pos="1303655" algn="l"/>
              </a:tabLst>
            </a:pPr>
            <a:r>
              <a:rPr sz="3200" dirty="0">
                <a:latin typeface="Noto Sans CJK JP Regular"/>
                <a:cs typeface="Noto Sans CJK JP Regular"/>
              </a:rPr>
              <a:t>云计算安全关键技</a:t>
            </a:r>
            <a:r>
              <a:rPr sz="3200" spc="5" dirty="0">
                <a:latin typeface="Noto Sans CJK JP Regular"/>
                <a:cs typeface="Noto Sans CJK JP Regular"/>
              </a:rPr>
              <a:t>术</a:t>
            </a:r>
            <a:endParaRPr sz="3200">
              <a:latin typeface="Noto Sans CJK JP Regular"/>
              <a:cs typeface="Noto Sans CJK JP Regular"/>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04875" y="272021"/>
            <a:ext cx="7332980" cy="634365"/>
          </a:xfrm>
          <a:prstGeom prst="rect">
            <a:avLst/>
          </a:prstGeom>
        </p:spPr>
        <p:txBody>
          <a:bodyPr vert="horz" wrap="square" lIns="0" tIns="12065" rIns="0" bIns="0" rtlCol="0">
            <a:spAutoFit/>
          </a:bodyPr>
          <a:lstStyle/>
          <a:p>
            <a:pPr marL="12700">
              <a:lnSpc>
                <a:spcPct val="100000"/>
              </a:lnSpc>
              <a:spcBef>
                <a:spcPts val="95"/>
              </a:spcBef>
              <a:tabLst>
                <a:tab pos="1626870" algn="l"/>
              </a:tabLst>
            </a:pPr>
            <a:r>
              <a:rPr sz="4000" spc="-5" dirty="0">
                <a:latin typeface="DejaVu Sans"/>
                <a:cs typeface="DejaVu Sans"/>
              </a:rPr>
              <a:t>7.5.2	FHE-CODE</a:t>
            </a:r>
            <a:r>
              <a:rPr sz="4000" dirty="0">
                <a:latin typeface="Noto Sans CJK JP Regular"/>
                <a:cs typeface="Noto Sans CJK JP Regular"/>
              </a:rPr>
              <a:t>的调试与分</a:t>
            </a:r>
            <a:r>
              <a:rPr sz="4000" spc="-5" dirty="0">
                <a:latin typeface="Noto Sans CJK JP Regular"/>
                <a:cs typeface="Noto Sans CJK JP Regular"/>
              </a:rPr>
              <a:t>析</a:t>
            </a:r>
            <a:endParaRPr sz="4000">
              <a:latin typeface="Noto Sans CJK JP Regular"/>
              <a:cs typeface="Noto Sans CJK JP Regular"/>
            </a:endParaRPr>
          </a:p>
        </p:txBody>
      </p:sp>
      <p:sp>
        <p:nvSpPr>
          <p:cNvPr id="3" name="object 3"/>
          <p:cNvSpPr txBox="1"/>
          <p:nvPr/>
        </p:nvSpPr>
        <p:spPr>
          <a:xfrm>
            <a:off x="635000" y="1304290"/>
            <a:ext cx="7645400" cy="1122680"/>
          </a:xfrm>
          <a:prstGeom prst="rect">
            <a:avLst/>
          </a:prstGeom>
        </p:spPr>
        <p:txBody>
          <a:bodyPr vert="horz" wrap="square" lIns="0" tIns="12700" rIns="0" bIns="0" rtlCol="0">
            <a:spAutoFit/>
          </a:bodyPr>
          <a:lstStyle/>
          <a:p>
            <a:pPr marL="12700" marR="5080" algn="just">
              <a:lnSpc>
                <a:spcPct val="100000"/>
              </a:lnSpc>
              <a:spcBef>
                <a:spcPts val="100"/>
              </a:spcBef>
            </a:pPr>
            <a:r>
              <a:rPr sz="2400" spc="-5" dirty="0">
                <a:latin typeface="DejaVu Sans"/>
                <a:cs typeface="DejaVu Sans"/>
              </a:rPr>
              <a:t>FHE-CODE</a:t>
            </a:r>
            <a:r>
              <a:rPr sz="2400" dirty="0">
                <a:latin typeface="Noto Sans CJK JP Regular"/>
                <a:cs typeface="Noto Sans CJK JP Regular"/>
              </a:rPr>
              <a:t>是</a:t>
            </a:r>
            <a:r>
              <a:rPr sz="2400" spc="-5" dirty="0">
                <a:latin typeface="DejaVu Sans"/>
                <a:cs typeface="DejaVu Sans"/>
              </a:rPr>
              <a:t>Gentry</a:t>
            </a:r>
            <a:r>
              <a:rPr sz="2400" dirty="0">
                <a:latin typeface="Noto Sans CJK JP Regular"/>
                <a:cs typeface="Noto Sans CJK JP Regular"/>
              </a:rPr>
              <a:t>的全同态加密方案的一种变体，适 用于</a:t>
            </a:r>
            <a:r>
              <a:rPr sz="2400" spc="-5" dirty="0">
                <a:latin typeface="DejaVu Sans"/>
                <a:cs typeface="DejaVu Sans"/>
              </a:rPr>
              <a:t>64</a:t>
            </a:r>
            <a:r>
              <a:rPr sz="2400" dirty="0">
                <a:latin typeface="Noto Sans CJK JP Regular"/>
                <a:cs typeface="Noto Sans CJK JP Regular"/>
              </a:rPr>
              <a:t>位的</a:t>
            </a:r>
            <a:r>
              <a:rPr sz="2400" spc="-5" dirty="0">
                <a:latin typeface="DejaVu Sans"/>
                <a:cs typeface="DejaVu Sans"/>
              </a:rPr>
              <a:t>Intel</a:t>
            </a:r>
            <a:r>
              <a:rPr sz="2400" dirty="0">
                <a:latin typeface="Noto Sans CJK JP Regular"/>
                <a:cs typeface="Noto Sans CJK JP Regular"/>
              </a:rPr>
              <a:t>处理器。该算法库所依据的算法包括用 于密钥生成算法、加密算法、解密算法、密文刷新算法。</a:t>
            </a:r>
            <a:endParaRPr sz="2400">
              <a:latin typeface="Noto Sans CJK JP Regular"/>
              <a:cs typeface="Noto Sans CJK JP Regular"/>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966595" y="272021"/>
            <a:ext cx="5210175" cy="634365"/>
          </a:xfrm>
          <a:prstGeom prst="rect">
            <a:avLst/>
          </a:prstGeom>
        </p:spPr>
        <p:txBody>
          <a:bodyPr vert="horz" wrap="square" lIns="0" tIns="12065" rIns="0" bIns="0" rtlCol="0">
            <a:spAutoFit/>
          </a:bodyPr>
          <a:lstStyle/>
          <a:p>
            <a:pPr marL="12700">
              <a:lnSpc>
                <a:spcPct val="100000"/>
              </a:lnSpc>
              <a:spcBef>
                <a:spcPts val="95"/>
              </a:spcBef>
            </a:pPr>
            <a:r>
              <a:rPr sz="4000" spc="-5" dirty="0">
                <a:latin typeface="DejaVu Sans"/>
                <a:cs typeface="DejaVu Sans"/>
              </a:rPr>
              <a:t>FHE-CODE</a:t>
            </a:r>
            <a:r>
              <a:rPr sz="4000" dirty="0"/>
              <a:t>的调试过</a:t>
            </a:r>
            <a:r>
              <a:rPr sz="4000" spc="-5" dirty="0"/>
              <a:t>程</a:t>
            </a:r>
            <a:endParaRPr sz="4000">
              <a:latin typeface="DejaVu Sans"/>
              <a:cs typeface="DejaVu Sans"/>
            </a:endParaRPr>
          </a:p>
        </p:txBody>
      </p:sp>
      <p:sp>
        <p:nvSpPr>
          <p:cNvPr id="3" name="object 3"/>
          <p:cNvSpPr txBox="1"/>
          <p:nvPr/>
        </p:nvSpPr>
        <p:spPr>
          <a:xfrm>
            <a:off x="824230" y="1344295"/>
            <a:ext cx="7708265" cy="1854200"/>
          </a:xfrm>
          <a:prstGeom prst="rect">
            <a:avLst/>
          </a:prstGeom>
        </p:spPr>
        <p:txBody>
          <a:bodyPr vert="horz" wrap="square" lIns="0" tIns="12700" rIns="0" bIns="0" rtlCol="0">
            <a:spAutoFit/>
          </a:bodyPr>
          <a:lstStyle/>
          <a:p>
            <a:pPr marL="12700" marR="5080">
              <a:lnSpc>
                <a:spcPct val="100000"/>
              </a:lnSpc>
              <a:spcBef>
                <a:spcPts val="100"/>
              </a:spcBef>
            </a:pPr>
            <a:r>
              <a:rPr sz="2400" dirty="0">
                <a:latin typeface="Noto Sans CJK JP Regular"/>
                <a:cs typeface="Noto Sans CJK JP Regular"/>
              </a:rPr>
              <a:t>首先，对程序代码进行编译工作。由于</a:t>
            </a:r>
            <a:r>
              <a:rPr sz="2400" spc="-5" dirty="0">
                <a:latin typeface="DejaVu Sans"/>
                <a:cs typeface="DejaVu Sans"/>
              </a:rPr>
              <a:t>F</a:t>
            </a:r>
            <a:r>
              <a:rPr sz="2400" dirty="0">
                <a:latin typeface="DejaVu Sans"/>
                <a:cs typeface="DejaVu Sans"/>
              </a:rPr>
              <a:t>H</a:t>
            </a:r>
            <a:r>
              <a:rPr sz="2400" spc="-5" dirty="0">
                <a:latin typeface="DejaVu Sans"/>
                <a:cs typeface="DejaVu Sans"/>
              </a:rPr>
              <a:t>E-C</a:t>
            </a:r>
            <a:r>
              <a:rPr sz="2400" dirty="0">
                <a:latin typeface="DejaVu Sans"/>
                <a:cs typeface="DejaVu Sans"/>
              </a:rPr>
              <a:t>OD</a:t>
            </a:r>
            <a:r>
              <a:rPr sz="2400" spc="-5" dirty="0">
                <a:latin typeface="DejaVu Sans"/>
                <a:cs typeface="DejaVu Sans"/>
              </a:rPr>
              <a:t>E</a:t>
            </a:r>
            <a:r>
              <a:rPr sz="2400" dirty="0">
                <a:latin typeface="Noto Sans CJK JP Regular"/>
                <a:cs typeface="Noto Sans CJK JP Regular"/>
              </a:rPr>
              <a:t>代码库 的编写与</a:t>
            </a:r>
            <a:r>
              <a:rPr sz="2400" spc="-5" dirty="0">
                <a:latin typeface="DejaVu Sans"/>
                <a:cs typeface="DejaVu Sans"/>
              </a:rPr>
              <a:t>HElib</a:t>
            </a:r>
            <a:r>
              <a:rPr sz="2400" dirty="0">
                <a:latin typeface="Noto Sans CJK JP Regular"/>
                <a:cs typeface="Noto Sans CJK JP Regular"/>
              </a:rPr>
              <a:t>库的编写基于相同的链接库，所以可以基 于之前搭建的环境直接进行调试。使用</a:t>
            </a:r>
            <a:r>
              <a:rPr sz="2400" spc="-25" dirty="0">
                <a:latin typeface="DejaVu Sans"/>
                <a:cs typeface="DejaVu Sans"/>
              </a:rPr>
              <a:t>make</a:t>
            </a:r>
            <a:r>
              <a:rPr sz="2400" dirty="0">
                <a:latin typeface="Noto Sans CJK JP Regular"/>
                <a:cs typeface="Noto Sans CJK JP Regular"/>
              </a:rPr>
              <a:t>命令对</a:t>
            </a:r>
            <a:r>
              <a:rPr sz="2400" spc="-5" dirty="0">
                <a:latin typeface="DejaVu Sans"/>
                <a:cs typeface="DejaVu Sans"/>
              </a:rPr>
              <a:t>FHE-</a:t>
            </a:r>
            <a:endParaRPr sz="2400">
              <a:latin typeface="DejaVu Sans"/>
              <a:cs typeface="DejaVu Sans"/>
            </a:endParaRPr>
          </a:p>
          <a:p>
            <a:pPr marL="12700" marR="407670">
              <a:lnSpc>
                <a:spcPct val="100000"/>
              </a:lnSpc>
            </a:pPr>
            <a:r>
              <a:rPr sz="2400" spc="-5" dirty="0">
                <a:latin typeface="DejaVu Sans"/>
                <a:cs typeface="DejaVu Sans"/>
              </a:rPr>
              <a:t>C</a:t>
            </a:r>
            <a:r>
              <a:rPr sz="2400" dirty="0">
                <a:latin typeface="DejaVu Sans"/>
                <a:cs typeface="DejaVu Sans"/>
              </a:rPr>
              <a:t>OD</a:t>
            </a:r>
            <a:r>
              <a:rPr sz="2400" spc="-5" dirty="0">
                <a:latin typeface="DejaVu Sans"/>
                <a:cs typeface="DejaVu Sans"/>
              </a:rPr>
              <a:t>E</a:t>
            </a:r>
            <a:r>
              <a:rPr sz="2400" dirty="0">
                <a:latin typeface="Noto Sans CJK JP Regular"/>
                <a:cs typeface="Noto Sans CJK JP Regular"/>
              </a:rPr>
              <a:t>文件进行编译即可。编译后，在当前目录下会产 生</a:t>
            </a:r>
            <a:r>
              <a:rPr sz="2400" dirty="0">
                <a:latin typeface="DejaVu Sans"/>
                <a:cs typeface="DejaVu Sans"/>
              </a:rPr>
              <a:t>.o</a:t>
            </a:r>
            <a:r>
              <a:rPr sz="2400" dirty="0">
                <a:latin typeface="Noto Sans CJK JP Regular"/>
                <a:cs typeface="Noto Sans CJK JP Regular"/>
              </a:rPr>
              <a:t>格式的目标文件，这说明编译成功</a:t>
            </a:r>
            <a:endParaRPr sz="2400">
              <a:latin typeface="Noto Sans CJK JP Regular"/>
              <a:cs typeface="Noto Sans CJK JP Regular"/>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03580" y="272021"/>
            <a:ext cx="7735570" cy="634365"/>
          </a:xfrm>
          <a:prstGeom prst="rect">
            <a:avLst/>
          </a:prstGeom>
        </p:spPr>
        <p:txBody>
          <a:bodyPr vert="horz" wrap="square" lIns="0" tIns="12065" rIns="0" bIns="0" rtlCol="0">
            <a:spAutoFit/>
          </a:bodyPr>
          <a:lstStyle/>
          <a:p>
            <a:pPr marL="12700">
              <a:lnSpc>
                <a:spcPct val="100000"/>
              </a:lnSpc>
              <a:spcBef>
                <a:spcPts val="95"/>
              </a:spcBef>
              <a:tabLst>
                <a:tab pos="1626870" algn="l"/>
              </a:tabLst>
            </a:pPr>
            <a:r>
              <a:rPr sz="4000" spc="-5" dirty="0">
                <a:latin typeface="DejaVu Sans"/>
                <a:cs typeface="DejaVu Sans"/>
              </a:rPr>
              <a:t>7.5.3	</a:t>
            </a:r>
            <a:r>
              <a:rPr sz="4000" dirty="0"/>
              <a:t>全同态加密方案对比与分</a:t>
            </a:r>
            <a:r>
              <a:rPr sz="4000" spc="-5" dirty="0"/>
              <a:t>析</a:t>
            </a:r>
            <a:endParaRPr sz="4000">
              <a:latin typeface="DejaVu Sans"/>
              <a:cs typeface="DejaVu Sans"/>
            </a:endParaRPr>
          </a:p>
        </p:txBody>
      </p:sp>
      <p:sp>
        <p:nvSpPr>
          <p:cNvPr id="3" name="object 3"/>
          <p:cNvSpPr txBox="1"/>
          <p:nvPr/>
        </p:nvSpPr>
        <p:spPr>
          <a:xfrm>
            <a:off x="535940" y="1231265"/>
            <a:ext cx="1724025" cy="391160"/>
          </a:xfrm>
          <a:prstGeom prst="rect">
            <a:avLst/>
          </a:prstGeom>
        </p:spPr>
        <p:txBody>
          <a:bodyPr vert="horz" wrap="square" lIns="0" tIns="12700" rIns="0" bIns="0" rtlCol="0">
            <a:spAutoFit/>
          </a:bodyPr>
          <a:lstStyle/>
          <a:p>
            <a:pPr marL="12700">
              <a:lnSpc>
                <a:spcPct val="100000"/>
              </a:lnSpc>
              <a:spcBef>
                <a:spcPts val="100"/>
              </a:spcBef>
            </a:pPr>
            <a:r>
              <a:rPr sz="2400" dirty="0">
                <a:latin typeface="DejaVu Sans"/>
                <a:cs typeface="DejaVu Sans"/>
              </a:rPr>
              <a:t>H</a:t>
            </a:r>
            <a:r>
              <a:rPr sz="2400" spc="-5" dirty="0">
                <a:latin typeface="DejaVu Sans"/>
                <a:cs typeface="DejaVu Sans"/>
              </a:rPr>
              <a:t>Eli</a:t>
            </a:r>
            <a:r>
              <a:rPr sz="2400" dirty="0">
                <a:latin typeface="DejaVu Sans"/>
                <a:cs typeface="DejaVu Sans"/>
              </a:rPr>
              <a:t>b</a:t>
            </a:r>
            <a:r>
              <a:rPr sz="2400" dirty="0">
                <a:latin typeface="Noto Sans CJK JP Regular"/>
                <a:cs typeface="Noto Sans CJK JP Regular"/>
              </a:rPr>
              <a:t>的分析</a:t>
            </a:r>
            <a:endParaRPr sz="2400">
              <a:latin typeface="Noto Sans CJK JP Regular"/>
              <a:cs typeface="Noto Sans CJK JP Regular"/>
            </a:endParaRPr>
          </a:p>
        </p:txBody>
      </p:sp>
      <p:sp>
        <p:nvSpPr>
          <p:cNvPr id="4" name="object 4"/>
          <p:cNvSpPr/>
          <p:nvPr/>
        </p:nvSpPr>
        <p:spPr>
          <a:xfrm>
            <a:off x="1661161" y="1979676"/>
            <a:ext cx="1996439" cy="1990344"/>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5486400" y="1979676"/>
            <a:ext cx="1994915" cy="1770888"/>
          </a:xfrm>
          <a:prstGeom prst="rect">
            <a:avLst/>
          </a:prstGeom>
          <a:blipFill>
            <a:blip r:embed="rId3" cstate="print"/>
            <a:stretch>
              <a:fillRect/>
            </a:stretch>
          </a:blipFill>
        </p:spPr>
        <p:txBody>
          <a:bodyPr wrap="square" lIns="0" tIns="0" rIns="0" bIns="0" rtlCol="0"/>
          <a:lstStyle/>
          <a:p>
            <a:endParaRPr/>
          </a:p>
        </p:txBody>
      </p:sp>
      <p:sp>
        <p:nvSpPr>
          <p:cNvPr id="6" name="object 6"/>
          <p:cNvSpPr txBox="1"/>
          <p:nvPr/>
        </p:nvSpPr>
        <p:spPr>
          <a:xfrm>
            <a:off x="228600" y="4001452"/>
            <a:ext cx="4307205" cy="228909"/>
          </a:xfrm>
          <a:prstGeom prst="rect">
            <a:avLst/>
          </a:prstGeom>
        </p:spPr>
        <p:txBody>
          <a:bodyPr vert="horz" wrap="square" lIns="0" tIns="13335" rIns="0" bIns="0" rtlCol="0">
            <a:spAutoFit/>
          </a:bodyPr>
          <a:lstStyle/>
          <a:p>
            <a:pPr marL="12700" marR="5080" indent="129539" algn="ctr">
              <a:lnSpc>
                <a:spcPct val="100000"/>
              </a:lnSpc>
              <a:spcBef>
                <a:spcPts val="105"/>
              </a:spcBef>
            </a:pPr>
            <a:r>
              <a:rPr sz="1400" dirty="0">
                <a:latin typeface="Noto Sans CJK JP Regular"/>
                <a:cs typeface="Noto Sans CJK JP Regular"/>
              </a:rPr>
              <a:t>图</a:t>
            </a:r>
            <a:r>
              <a:rPr sz="1400" spc="-5" dirty="0">
                <a:latin typeface="DejaVu Sans"/>
                <a:cs typeface="DejaVu Sans"/>
              </a:rPr>
              <a:t>7.14</a:t>
            </a:r>
            <a:r>
              <a:rPr sz="1400" spc="165" dirty="0">
                <a:latin typeface="DejaVu Sans"/>
                <a:cs typeface="DejaVu Sans"/>
              </a:rPr>
              <a:t> </a:t>
            </a:r>
            <a:r>
              <a:rPr sz="1400" dirty="0">
                <a:latin typeface="Noto Sans CJK JP Regular"/>
                <a:cs typeface="Noto Sans CJK JP Regular"/>
              </a:rPr>
              <a:t>不同轮数第一轮噪声与模数</a:t>
            </a:r>
            <a:r>
              <a:rPr sz="1400" spc="5" dirty="0">
                <a:latin typeface="Noto Sans CJK JP Regular"/>
                <a:cs typeface="Noto Sans CJK JP Regular"/>
              </a:rPr>
              <a:t>比 </a:t>
            </a:r>
            <a:r>
              <a:rPr sz="1400" dirty="0">
                <a:latin typeface="Noto Sans CJK JP Regular"/>
                <a:cs typeface="Noto Sans CJK JP Regular"/>
              </a:rPr>
              <a:t>变化关</a:t>
            </a:r>
            <a:r>
              <a:rPr sz="1400" spc="5" dirty="0">
                <a:latin typeface="Noto Sans CJK JP Regular"/>
                <a:cs typeface="Noto Sans CJK JP Regular"/>
              </a:rPr>
              <a:t>系</a:t>
            </a:r>
            <a:endParaRPr sz="1400" dirty="0">
              <a:latin typeface="Noto Sans CJK JP Regular"/>
              <a:cs typeface="Noto Sans CJK JP Regular"/>
            </a:endParaRPr>
          </a:p>
        </p:txBody>
      </p:sp>
      <p:sp>
        <p:nvSpPr>
          <p:cNvPr id="7" name="object 7"/>
          <p:cNvSpPr txBox="1"/>
          <p:nvPr/>
        </p:nvSpPr>
        <p:spPr>
          <a:xfrm>
            <a:off x="4504107" y="4001452"/>
            <a:ext cx="4411293" cy="444352"/>
          </a:xfrm>
          <a:prstGeom prst="rect">
            <a:avLst/>
          </a:prstGeom>
        </p:spPr>
        <p:txBody>
          <a:bodyPr vert="horz" wrap="square" lIns="0" tIns="13335" rIns="0" bIns="0" rtlCol="0">
            <a:spAutoFit/>
          </a:bodyPr>
          <a:lstStyle/>
          <a:p>
            <a:pPr marL="12700" marR="5080" indent="44450" algn="ctr">
              <a:lnSpc>
                <a:spcPct val="100000"/>
              </a:lnSpc>
              <a:spcBef>
                <a:spcPts val="105"/>
              </a:spcBef>
            </a:pPr>
            <a:r>
              <a:rPr sz="1400" dirty="0">
                <a:latin typeface="Noto Sans CJK JP Regular"/>
                <a:cs typeface="Noto Sans CJK JP Regular"/>
              </a:rPr>
              <a:t>图</a:t>
            </a:r>
            <a:r>
              <a:rPr sz="1400" spc="-5" dirty="0">
                <a:latin typeface="DejaVu Sans"/>
                <a:cs typeface="DejaVu Sans"/>
              </a:rPr>
              <a:t>7.15</a:t>
            </a:r>
            <a:r>
              <a:rPr sz="1400" spc="165" dirty="0">
                <a:latin typeface="DejaVu Sans"/>
                <a:cs typeface="DejaVu Sans"/>
              </a:rPr>
              <a:t> </a:t>
            </a:r>
            <a:r>
              <a:rPr sz="1400" dirty="0">
                <a:latin typeface="Noto Sans CJK JP Regular"/>
                <a:cs typeface="Noto Sans CJK JP Regular"/>
              </a:rPr>
              <a:t>不同轮数最后一轮噪声与模数比对数、级数</a:t>
            </a:r>
            <a:r>
              <a:rPr sz="1400" spc="5" dirty="0">
                <a:latin typeface="Noto Sans CJK JP Regular"/>
                <a:cs typeface="Noto Sans CJK JP Regular"/>
              </a:rPr>
              <a:t>的 </a:t>
            </a:r>
            <a:r>
              <a:rPr sz="1400" dirty="0">
                <a:latin typeface="Noto Sans CJK JP Regular"/>
                <a:cs typeface="Noto Sans CJK JP Regular"/>
              </a:rPr>
              <a:t>对数、级数的变化关</a:t>
            </a:r>
            <a:r>
              <a:rPr sz="1400" spc="5" dirty="0">
                <a:latin typeface="Noto Sans CJK JP Regular"/>
                <a:cs typeface="Noto Sans CJK JP Regular"/>
              </a:rPr>
              <a:t>系</a:t>
            </a:r>
            <a:endParaRPr sz="1400" dirty="0">
              <a:latin typeface="Noto Sans CJK JP Regular"/>
              <a:cs typeface="Noto Sans CJK JP Regular"/>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03580" y="272021"/>
            <a:ext cx="7735570" cy="634365"/>
          </a:xfrm>
          <a:prstGeom prst="rect">
            <a:avLst/>
          </a:prstGeom>
        </p:spPr>
        <p:txBody>
          <a:bodyPr vert="horz" wrap="square" lIns="0" tIns="12065" rIns="0" bIns="0" rtlCol="0">
            <a:spAutoFit/>
          </a:bodyPr>
          <a:lstStyle/>
          <a:p>
            <a:pPr marL="12700">
              <a:lnSpc>
                <a:spcPct val="100000"/>
              </a:lnSpc>
              <a:spcBef>
                <a:spcPts val="95"/>
              </a:spcBef>
              <a:tabLst>
                <a:tab pos="1626870" algn="l"/>
              </a:tabLst>
            </a:pPr>
            <a:r>
              <a:rPr sz="4000" spc="-5" dirty="0">
                <a:latin typeface="DejaVu Sans"/>
                <a:cs typeface="DejaVu Sans"/>
              </a:rPr>
              <a:t>7.5.3	</a:t>
            </a:r>
            <a:r>
              <a:rPr sz="4000" dirty="0">
                <a:latin typeface="Noto Sans CJK JP Regular"/>
                <a:cs typeface="Noto Sans CJK JP Regular"/>
              </a:rPr>
              <a:t>全同态加密方案对比与分</a:t>
            </a:r>
            <a:r>
              <a:rPr sz="4000" spc="-5" dirty="0">
                <a:latin typeface="Noto Sans CJK JP Regular"/>
                <a:cs typeface="Noto Sans CJK JP Regular"/>
              </a:rPr>
              <a:t>析</a:t>
            </a:r>
            <a:endParaRPr sz="4000">
              <a:latin typeface="Noto Sans CJK JP Regular"/>
              <a:cs typeface="Noto Sans CJK JP Regular"/>
            </a:endParaRPr>
          </a:p>
        </p:txBody>
      </p:sp>
      <p:sp>
        <p:nvSpPr>
          <p:cNvPr id="3" name="object 3"/>
          <p:cNvSpPr txBox="1"/>
          <p:nvPr/>
        </p:nvSpPr>
        <p:spPr>
          <a:xfrm>
            <a:off x="535940" y="1231265"/>
            <a:ext cx="2381885" cy="391160"/>
          </a:xfrm>
          <a:prstGeom prst="rect">
            <a:avLst/>
          </a:prstGeom>
        </p:spPr>
        <p:txBody>
          <a:bodyPr vert="horz" wrap="square" lIns="0" tIns="12700" rIns="0" bIns="0" rtlCol="0">
            <a:spAutoFit/>
          </a:bodyPr>
          <a:lstStyle/>
          <a:p>
            <a:pPr marL="12700">
              <a:lnSpc>
                <a:spcPct val="100000"/>
              </a:lnSpc>
              <a:spcBef>
                <a:spcPts val="100"/>
              </a:spcBef>
            </a:pPr>
            <a:r>
              <a:rPr sz="2400" spc="-5" dirty="0">
                <a:latin typeface="DejaVu Sans"/>
                <a:cs typeface="DejaVu Sans"/>
              </a:rPr>
              <a:t>F</a:t>
            </a:r>
            <a:r>
              <a:rPr sz="2400" dirty="0">
                <a:latin typeface="DejaVu Sans"/>
                <a:cs typeface="DejaVu Sans"/>
              </a:rPr>
              <a:t>H</a:t>
            </a:r>
            <a:r>
              <a:rPr sz="2400" spc="-5" dirty="0">
                <a:latin typeface="DejaVu Sans"/>
                <a:cs typeface="DejaVu Sans"/>
              </a:rPr>
              <a:t>E-</a:t>
            </a:r>
            <a:r>
              <a:rPr sz="2400" dirty="0">
                <a:latin typeface="DejaVu Sans"/>
                <a:cs typeface="DejaVu Sans"/>
              </a:rPr>
              <a:t>cod</a:t>
            </a:r>
            <a:r>
              <a:rPr sz="2400" spc="-5" dirty="0">
                <a:latin typeface="DejaVu Sans"/>
                <a:cs typeface="DejaVu Sans"/>
              </a:rPr>
              <a:t>e</a:t>
            </a:r>
            <a:r>
              <a:rPr sz="2400" dirty="0">
                <a:latin typeface="Noto Sans CJK JP Regular"/>
                <a:cs typeface="Noto Sans CJK JP Regular"/>
              </a:rPr>
              <a:t>的分析</a:t>
            </a:r>
            <a:endParaRPr sz="2400">
              <a:latin typeface="Noto Sans CJK JP Regular"/>
              <a:cs typeface="Noto Sans CJK JP Regular"/>
            </a:endParaRPr>
          </a:p>
        </p:txBody>
      </p:sp>
      <p:sp>
        <p:nvSpPr>
          <p:cNvPr id="4" name="object 4"/>
          <p:cNvSpPr/>
          <p:nvPr/>
        </p:nvSpPr>
        <p:spPr>
          <a:xfrm>
            <a:off x="1143000" y="1809750"/>
            <a:ext cx="2746247" cy="2102358"/>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4721352" y="1717014"/>
            <a:ext cx="3279648" cy="2268473"/>
          </a:xfrm>
          <a:prstGeom prst="rect">
            <a:avLst/>
          </a:prstGeom>
          <a:blipFill>
            <a:blip r:embed="rId3" cstate="print"/>
            <a:stretch>
              <a:fillRect/>
            </a:stretch>
          </a:blipFill>
        </p:spPr>
        <p:txBody>
          <a:bodyPr wrap="square" lIns="0" tIns="0" rIns="0" bIns="0" rtlCol="0"/>
          <a:lstStyle/>
          <a:p>
            <a:endParaRPr/>
          </a:p>
        </p:txBody>
      </p:sp>
      <p:sp>
        <p:nvSpPr>
          <p:cNvPr id="6" name="object 6"/>
          <p:cNvSpPr txBox="1"/>
          <p:nvPr/>
        </p:nvSpPr>
        <p:spPr>
          <a:xfrm>
            <a:off x="457200" y="4137887"/>
            <a:ext cx="4004310" cy="567463"/>
          </a:xfrm>
          <a:prstGeom prst="rect">
            <a:avLst/>
          </a:prstGeom>
        </p:spPr>
        <p:txBody>
          <a:bodyPr vert="horz" wrap="square" lIns="0" tIns="13335" rIns="0" bIns="0" rtlCol="0">
            <a:spAutoFit/>
          </a:bodyPr>
          <a:lstStyle/>
          <a:p>
            <a:pPr marL="12700" algn="ctr">
              <a:lnSpc>
                <a:spcPct val="100000"/>
              </a:lnSpc>
              <a:spcBef>
                <a:spcPts val="105"/>
              </a:spcBef>
            </a:pPr>
            <a:r>
              <a:rPr dirty="0">
                <a:latin typeface="Noto Sans CJK JP Regular"/>
                <a:cs typeface="Noto Sans CJK JP Regular"/>
              </a:rPr>
              <a:t>图</a:t>
            </a:r>
            <a:r>
              <a:rPr spc="-5" dirty="0">
                <a:latin typeface="DejaVu Sans"/>
                <a:cs typeface="DejaVu Sans"/>
              </a:rPr>
              <a:t>7.16</a:t>
            </a:r>
            <a:r>
              <a:rPr spc="185" dirty="0">
                <a:latin typeface="DejaVu Sans"/>
                <a:cs typeface="DejaVu Sans"/>
              </a:rPr>
              <a:t> </a:t>
            </a:r>
            <a:r>
              <a:rPr dirty="0">
                <a:latin typeface="Noto Sans CJK JP Regular"/>
                <a:cs typeface="Noto Sans CJK JP Regular"/>
              </a:rPr>
              <a:t>轮数为</a:t>
            </a:r>
            <a:r>
              <a:rPr spc="-5" dirty="0">
                <a:latin typeface="DejaVu Sans"/>
                <a:cs typeface="DejaVu Sans"/>
              </a:rPr>
              <a:t>15</a:t>
            </a:r>
            <a:r>
              <a:rPr dirty="0">
                <a:latin typeface="Noto Sans CJK JP Regular"/>
                <a:cs typeface="Noto Sans CJK JP Regular"/>
              </a:rPr>
              <a:t>时每一轮噪声与模数比对数的变化关</a:t>
            </a:r>
            <a:r>
              <a:rPr spc="5" dirty="0">
                <a:latin typeface="Noto Sans CJK JP Regular"/>
                <a:cs typeface="Noto Sans CJK JP Regular"/>
              </a:rPr>
              <a:t>系</a:t>
            </a:r>
            <a:endParaRPr dirty="0">
              <a:latin typeface="Noto Sans CJK JP Regular"/>
              <a:cs typeface="Noto Sans CJK JP Regular"/>
            </a:endParaRPr>
          </a:p>
        </p:txBody>
      </p:sp>
      <p:sp>
        <p:nvSpPr>
          <p:cNvPr id="7" name="object 7"/>
          <p:cNvSpPr txBox="1"/>
          <p:nvPr/>
        </p:nvSpPr>
        <p:spPr>
          <a:xfrm>
            <a:off x="5140324" y="4137887"/>
            <a:ext cx="2555875" cy="567463"/>
          </a:xfrm>
          <a:prstGeom prst="rect">
            <a:avLst/>
          </a:prstGeom>
        </p:spPr>
        <p:txBody>
          <a:bodyPr vert="horz" wrap="square" lIns="0" tIns="13335" rIns="0" bIns="0" rtlCol="0">
            <a:spAutoFit/>
          </a:bodyPr>
          <a:lstStyle/>
          <a:p>
            <a:pPr marL="12700" algn="ctr">
              <a:lnSpc>
                <a:spcPct val="100000"/>
              </a:lnSpc>
              <a:spcBef>
                <a:spcPts val="105"/>
              </a:spcBef>
            </a:pPr>
            <a:r>
              <a:rPr dirty="0">
                <a:latin typeface="Noto Sans CJK JP Regular"/>
                <a:cs typeface="Noto Sans CJK JP Regular"/>
              </a:rPr>
              <a:t>图</a:t>
            </a:r>
            <a:r>
              <a:rPr spc="-5" dirty="0">
                <a:latin typeface="DejaVu Sans"/>
                <a:cs typeface="DejaVu Sans"/>
              </a:rPr>
              <a:t>7.17</a:t>
            </a:r>
            <a:r>
              <a:rPr spc="180" dirty="0">
                <a:latin typeface="DejaVu Sans"/>
                <a:cs typeface="DejaVu Sans"/>
              </a:rPr>
              <a:t> </a:t>
            </a:r>
            <a:r>
              <a:rPr dirty="0">
                <a:latin typeface="Noto Sans CJK JP Regular"/>
                <a:cs typeface="Noto Sans CJK JP Regular"/>
              </a:rPr>
              <a:t>噪声与安全参数的关</a:t>
            </a:r>
            <a:r>
              <a:rPr spc="5" dirty="0">
                <a:latin typeface="Noto Sans CJK JP Regular"/>
                <a:cs typeface="Noto Sans CJK JP Regular"/>
              </a:rPr>
              <a:t>系</a:t>
            </a:r>
            <a:endParaRPr dirty="0">
              <a:latin typeface="Noto Sans CJK JP Regular"/>
              <a:cs typeface="Noto Sans CJK JP Regular"/>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03580" y="272021"/>
            <a:ext cx="7735570" cy="634365"/>
          </a:xfrm>
          <a:prstGeom prst="rect">
            <a:avLst/>
          </a:prstGeom>
        </p:spPr>
        <p:txBody>
          <a:bodyPr vert="horz" wrap="square" lIns="0" tIns="12065" rIns="0" bIns="0" rtlCol="0">
            <a:spAutoFit/>
          </a:bodyPr>
          <a:lstStyle/>
          <a:p>
            <a:pPr marL="12700">
              <a:lnSpc>
                <a:spcPct val="100000"/>
              </a:lnSpc>
              <a:spcBef>
                <a:spcPts val="95"/>
              </a:spcBef>
              <a:tabLst>
                <a:tab pos="1626870" algn="l"/>
              </a:tabLst>
            </a:pPr>
            <a:r>
              <a:rPr sz="4000" spc="-5" dirty="0">
                <a:latin typeface="DejaVu Sans"/>
                <a:cs typeface="DejaVu Sans"/>
              </a:rPr>
              <a:t>7.5.3	</a:t>
            </a:r>
            <a:r>
              <a:rPr sz="4000" dirty="0"/>
              <a:t>全同态加密方案对比与分</a:t>
            </a:r>
            <a:r>
              <a:rPr sz="4000" spc="-5" dirty="0"/>
              <a:t>析</a:t>
            </a:r>
            <a:endParaRPr sz="4000">
              <a:latin typeface="DejaVu Sans"/>
              <a:cs typeface="DejaVu Sans"/>
            </a:endParaRPr>
          </a:p>
        </p:txBody>
      </p:sp>
      <p:sp>
        <p:nvSpPr>
          <p:cNvPr id="3" name="object 3"/>
          <p:cNvSpPr/>
          <p:nvPr/>
        </p:nvSpPr>
        <p:spPr>
          <a:xfrm>
            <a:off x="1243583" y="1428750"/>
            <a:ext cx="6757417" cy="2106931"/>
          </a:xfrm>
          <a:prstGeom prst="rect">
            <a:avLst/>
          </a:prstGeom>
          <a:blipFill>
            <a:blip r:embed="rId2" cstate="print"/>
            <a:stretch>
              <a:fillRect/>
            </a:stretch>
          </a:blipFill>
        </p:spPr>
        <p:txBody>
          <a:bodyPr wrap="square" lIns="0" tIns="0" rIns="0" bIns="0" rtlCol="0"/>
          <a:lstStyle/>
          <a:p>
            <a:endParaRPr/>
          </a:p>
        </p:txBody>
      </p:sp>
      <p:sp>
        <p:nvSpPr>
          <p:cNvPr id="4" name="object 4"/>
          <p:cNvSpPr txBox="1"/>
          <p:nvPr/>
        </p:nvSpPr>
        <p:spPr>
          <a:xfrm>
            <a:off x="1143000" y="4307908"/>
            <a:ext cx="6629400" cy="321242"/>
          </a:xfrm>
          <a:prstGeom prst="rect">
            <a:avLst/>
          </a:prstGeom>
        </p:spPr>
        <p:txBody>
          <a:bodyPr vert="horz" wrap="square" lIns="0" tIns="13335" rIns="0" bIns="0" rtlCol="0">
            <a:spAutoFit/>
          </a:bodyPr>
          <a:lstStyle/>
          <a:p>
            <a:pPr marL="12700" algn="ctr">
              <a:lnSpc>
                <a:spcPct val="100000"/>
              </a:lnSpc>
              <a:spcBef>
                <a:spcPts val="105"/>
              </a:spcBef>
            </a:pPr>
            <a:r>
              <a:rPr sz="2000" dirty="0">
                <a:latin typeface="Noto Sans CJK JP Regular"/>
                <a:cs typeface="Noto Sans CJK JP Regular"/>
              </a:rPr>
              <a:t>图</a:t>
            </a:r>
            <a:r>
              <a:rPr sz="2000" spc="-5" dirty="0">
                <a:latin typeface="DejaVu Sans"/>
                <a:cs typeface="DejaVu Sans"/>
              </a:rPr>
              <a:t>7.18</a:t>
            </a:r>
            <a:r>
              <a:rPr sz="2000" spc="180" dirty="0">
                <a:latin typeface="DejaVu Sans"/>
                <a:cs typeface="DejaVu Sans"/>
              </a:rPr>
              <a:t> </a:t>
            </a:r>
            <a:r>
              <a:rPr sz="2000" dirty="0">
                <a:latin typeface="Noto Sans CJK JP Regular"/>
                <a:cs typeface="Noto Sans CJK JP Regular"/>
              </a:rPr>
              <a:t>稀疏子集、最大设定值与安全参数的关</a:t>
            </a:r>
            <a:r>
              <a:rPr sz="2000" spc="5" dirty="0">
                <a:latin typeface="Noto Sans CJK JP Regular"/>
                <a:cs typeface="Noto Sans CJK JP Regular"/>
              </a:rPr>
              <a:t>系</a:t>
            </a:r>
            <a:endParaRPr sz="2000">
              <a:latin typeface="Noto Sans CJK JP Regular"/>
              <a:cs typeface="Noto Sans CJK JP Regular"/>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011307" y="2377440"/>
            <a:ext cx="2566035" cy="1854200"/>
          </a:xfrm>
          <a:prstGeom prst="rect">
            <a:avLst/>
          </a:prstGeom>
        </p:spPr>
        <p:txBody>
          <a:bodyPr vert="horz" wrap="square" lIns="0" tIns="12065" rIns="0" bIns="0" rtlCol="0">
            <a:spAutoFit/>
          </a:bodyPr>
          <a:lstStyle/>
          <a:p>
            <a:pPr marL="12700" marR="1275080" algn="just">
              <a:lnSpc>
                <a:spcPct val="120000"/>
              </a:lnSpc>
              <a:spcBef>
                <a:spcPts val="95"/>
              </a:spcBef>
            </a:pPr>
            <a:r>
              <a:rPr sz="2000" dirty="0">
                <a:latin typeface="Noto Sans CJK JP Regular"/>
                <a:cs typeface="Noto Sans CJK JP Regular"/>
              </a:rPr>
              <a:t>云安全概述 虚拟机安全 云存储安全 云数据安</a:t>
            </a:r>
            <a:r>
              <a:rPr sz="2000" spc="5" dirty="0">
                <a:latin typeface="Noto Sans CJK JP Regular"/>
                <a:cs typeface="Noto Sans CJK JP Regular"/>
              </a:rPr>
              <a:t>全</a:t>
            </a:r>
            <a:endParaRPr sz="2000">
              <a:latin typeface="Noto Sans CJK JP Regular"/>
              <a:cs typeface="Noto Sans CJK JP Regular"/>
            </a:endParaRPr>
          </a:p>
          <a:p>
            <a:pPr marL="12700" algn="just">
              <a:lnSpc>
                <a:spcPct val="100000"/>
              </a:lnSpc>
              <a:spcBef>
                <a:spcPts val="480"/>
              </a:spcBef>
            </a:pPr>
            <a:r>
              <a:rPr sz="2000" dirty="0">
                <a:latin typeface="Noto Sans CJK JP Regular"/>
                <a:cs typeface="Noto Sans CJK JP Regular"/>
              </a:rPr>
              <a:t>实践：全同态加密算</a:t>
            </a:r>
            <a:r>
              <a:rPr sz="2000" spc="5" dirty="0">
                <a:latin typeface="Noto Sans CJK JP Regular"/>
                <a:cs typeface="Noto Sans CJK JP Regular"/>
              </a:rPr>
              <a:t>法</a:t>
            </a:r>
            <a:endParaRPr sz="2000">
              <a:latin typeface="Noto Sans CJK JP Regular"/>
              <a:cs typeface="Noto Sans CJK JP Regular"/>
            </a:endParaRPr>
          </a:p>
        </p:txBody>
      </p:sp>
      <p:sp>
        <p:nvSpPr>
          <p:cNvPr id="3" name="object 3"/>
          <p:cNvSpPr/>
          <p:nvPr/>
        </p:nvSpPr>
        <p:spPr>
          <a:xfrm>
            <a:off x="239268" y="1909572"/>
            <a:ext cx="3528060" cy="2351532"/>
          </a:xfrm>
          <a:prstGeom prst="rect">
            <a:avLst/>
          </a:prstGeom>
          <a:blipFill>
            <a:blip r:embed="rId2" cstate="print"/>
            <a:stretch>
              <a:fillRect/>
            </a:stretch>
          </a:blipFill>
        </p:spPr>
        <p:txBody>
          <a:bodyPr wrap="square" lIns="0" tIns="0" rIns="0" bIns="0" rtlCol="0"/>
          <a:lstStyle/>
          <a:p>
            <a:endParaRPr/>
          </a:p>
        </p:txBody>
      </p:sp>
      <p:sp>
        <p:nvSpPr>
          <p:cNvPr id="4" name="object 4"/>
          <p:cNvSpPr txBox="1">
            <a:spLocks noGrp="1"/>
          </p:cNvSpPr>
          <p:nvPr>
            <p:ph type="title"/>
          </p:nvPr>
        </p:nvSpPr>
        <p:spPr>
          <a:prstGeom prst="rect">
            <a:avLst/>
          </a:prstGeom>
        </p:spPr>
        <p:txBody>
          <a:bodyPr vert="horz" wrap="square" lIns="0" tIns="13335" rIns="0" bIns="0" rtlCol="0">
            <a:spAutoFit/>
          </a:bodyPr>
          <a:lstStyle/>
          <a:p>
            <a:pPr marL="13335">
              <a:lnSpc>
                <a:spcPct val="100000"/>
              </a:lnSpc>
              <a:spcBef>
                <a:spcPts val="105"/>
              </a:spcBef>
            </a:pPr>
            <a:r>
              <a:rPr dirty="0"/>
              <a:t>小</a:t>
            </a:r>
            <a:r>
              <a:rPr spc="5" dirty="0"/>
              <a:t>结</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43300" y="272021"/>
            <a:ext cx="2056764" cy="634365"/>
          </a:xfrm>
          <a:prstGeom prst="rect">
            <a:avLst/>
          </a:prstGeom>
        </p:spPr>
        <p:txBody>
          <a:bodyPr vert="horz" wrap="square" lIns="0" tIns="12065" rIns="0" bIns="0" rtlCol="0">
            <a:spAutoFit/>
          </a:bodyPr>
          <a:lstStyle/>
          <a:p>
            <a:pPr marL="12700">
              <a:lnSpc>
                <a:spcPct val="100000"/>
              </a:lnSpc>
              <a:spcBef>
                <a:spcPts val="95"/>
              </a:spcBef>
            </a:pPr>
            <a:r>
              <a:rPr sz="4000" dirty="0"/>
              <a:t>课内复</a:t>
            </a:r>
            <a:r>
              <a:rPr sz="4000" spc="-5" dirty="0"/>
              <a:t>习</a:t>
            </a:r>
            <a:endParaRPr sz="4000"/>
          </a:p>
        </p:txBody>
      </p:sp>
      <p:sp>
        <p:nvSpPr>
          <p:cNvPr id="3" name="object 3"/>
          <p:cNvSpPr txBox="1"/>
          <p:nvPr/>
        </p:nvSpPr>
        <p:spPr>
          <a:xfrm>
            <a:off x="535940" y="1158240"/>
            <a:ext cx="5705475" cy="1780539"/>
          </a:xfrm>
          <a:prstGeom prst="rect">
            <a:avLst/>
          </a:prstGeom>
        </p:spPr>
        <p:txBody>
          <a:bodyPr vert="horz" wrap="square" lIns="0" tIns="85725" rIns="0" bIns="0" rtlCol="0">
            <a:spAutoFit/>
          </a:bodyPr>
          <a:lstStyle/>
          <a:p>
            <a:pPr marL="12700">
              <a:lnSpc>
                <a:spcPct val="100000"/>
              </a:lnSpc>
              <a:spcBef>
                <a:spcPts val="675"/>
              </a:spcBef>
            </a:pPr>
            <a:r>
              <a:rPr sz="2400" spc="-5" dirty="0">
                <a:latin typeface="DejaVu Sans"/>
                <a:cs typeface="DejaVu Sans"/>
              </a:rPr>
              <a:t>1</a:t>
            </a:r>
            <a:r>
              <a:rPr sz="2400" dirty="0">
                <a:latin typeface="Noto Sans CJK JP Regular"/>
                <a:cs typeface="Noto Sans CJK JP Regular"/>
              </a:rPr>
              <a:t>．云计算的安全技术框架包含哪些内容？</a:t>
            </a:r>
            <a:endParaRPr sz="2400">
              <a:latin typeface="Noto Sans CJK JP Regular"/>
              <a:cs typeface="Noto Sans CJK JP Regular"/>
            </a:endParaRPr>
          </a:p>
          <a:p>
            <a:pPr marL="12700">
              <a:lnSpc>
                <a:spcPct val="100000"/>
              </a:lnSpc>
              <a:spcBef>
                <a:spcPts val="575"/>
              </a:spcBef>
            </a:pPr>
            <a:r>
              <a:rPr sz="2400" spc="-5" dirty="0">
                <a:latin typeface="DejaVu Sans"/>
                <a:cs typeface="DejaVu Sans"/>
              </a:rPr>
              <a:t>2</a:t>
            </a:r>
            <a:r>
              <a:rPr sz="2400" spc="-5" dirty="0">
                <a:latin typeface="Noto Sans CJK JP Regular"/>
                <a:cs typeface="Noto Sans CJK JP Regular"/>
              </a:rPr>
              <a:t>．</a:t>
            </a:r>
            <a:r>
              <a:rPr sz="2400" dirty="0">
                <a:latin typeface="Noto Sans CJK JP Regular"/>
                <a:cs typeface="Noto Sans CJK JP Regular"/>
              </a:rPr>
              <a:t>虚拟化软件栈面临哪些安全威胁？</a:t>
            </a:r>
            <a:endParaRPr sz="2400">
              <a:latin typeface="Noto Sans CJK JP Regular"/>
              <a:cs typeface="Noto Sans CJK JP Regular"/>
            </a:endParaRPr>
          </a:p>
          <a:p>
            <a:pPr marL="12700">
              <a:lnSpc>
                <a:spcPct val="100000"/>
              </a:lnSpc>
              <a:spcBef>
                <a:spcPts val="575"/>
              </a:spcBef>
            </a:pPr>
            <a:r>
              <a:rPr sz="2400" spc="-5" dirty="0">
                <a:latin typeface="DejaVu Sans"/>
                <a:cs typeface="DejaVu Sans"/>
              </a:rPr>
              <a:t>3</a:t>
            </a:r>
            <a:r>
              <a:rPr sz="2400" spc="-5" dirty="0">
                <a:latin typeface="Noto Sans CJK JP Regular"/>
                <a:cs typeface="Noto Sans CJK JP Regular"/>
              </a:rPr>
              <a:t>．</a:t>
            </a:r>
            <a:r>
              <a:rPr sz="2400" dirty="0">
                <a:latin typeface="Noto Sans CJK JP Regular"/>
                <a:cs typeface="Noto Sans CJK JP Regular"/>
              </a:rPr>
              <a:t>虚拟化软件栈有哪些防御措施？</a:t>
            </a:r>
            <a:endParaRPr sz="2400">
              <a:latin typeface="Noto Sans CJK JP Regular"/>
              <a:cs typeface="Noto Sans CJK JP Regular"/>
            </a:endParaRPr>
          </a:p>
          <a:p>
            <a:pPr marL="12700">
              <a:lnSpc>
                <a:spcPct val="100000"/>
              </a:lnSpc>
              <a:spcBef>
                <a:spcPts val="575"/>
              </a:spcBef>
            </a:pPr>
            <a:r>
              <a:rPr sz="2400" spc="-5" dirty="0">
                <a:latin typeface="DejaVu Sans"/>
                <a:cs typeface="DejaVu Sans"/>
              </a:rPr>
              <a:t>4</a:t>
            </a:r>
            <a:r>
              <a:rPr sz="2400" spc="-5" dirty="0">
                <a:latin typeface="Noto Sans CJK JP Regular"/>
                <a:cs typeface="Noto Sans CJK JP Regular"/>
              </a:rPr>
              <a:t>．</a:t>
            </a:r>
            <a:r>
              <a:rPr sz="2400" dirty="0">
                <a:latin typeface="Noto Sans CJK JP Regular"/>
                <a:cs typeface="Noto Sans CJK JP Regular"/>
              </a:rPr>
              <a:t>安全云存储系统有哪些关键技术？</a:t>
            </a:r>
            <a:endParaRPr sz="2400">
              <a:latin typeface="Noto Sans CJK JP Regular"/>
              <a:cs typeface="Noto Sans CJK JP Regular"/>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43300" y="272021"/>
            <a:ext cx="2056764" cy="634365"/>
          </a:xfrm>
          <a:prstGeom prst="rect">
            <a:avLst/>
          </a:prstGeom>
        </p:spPr>
        <p:txBody>
          <a:bodyPr vert="horz" wrap="square" lIns="0" tIns="12065" rIns="0" bIns="0" rtlCol="0">
            <a:spAutoFit/>
          </a:bodyPr>
          <a:lstStyle/>
          <a:p>
            <a:pPr marL="12700">
              <a:lnSpc>
                <a:spcPct val="100000"/>
              </a:lnSpc>
              <a:spcBef>
                <a:spcPts val="95"/>
              </a:spcBef>
            </a:pPr>
            <a:r>
              <a:rPr sz="4000" dirty="0"/>
              <a:t>课外思</a:t>
            </a:r>
            <a:r>
              <a:rPr sz="4000" spc="-5" dirty="0"/>
              <a:t>考</a:t>
            </a:r>
            <a:endParaRPr sz="4000"/>
          </a:p>
        </p:txBody>
      </p:sp>
      <p:sp>
        <p:nvSpPr>
          <p:cNvPr id="3" name="object 3"/>
          <p:cNvSpPr txBox="1"/>
          <p:nvPr/>
        </p:nvSpPr>
        <p:spPr>
          <a:xfrm>
            <a:off x="535940" y="1231900"/>
            <a:ext cx="7718425" cy="1816735"/>
          </a:xfrm>
          <a:prstGeom prst="rect">
            <a:avLst/>
          </a:prstGeom>
        </p:spPr>
        <p:txBody>
          <a:bodyPr vert="horz" wrap="square" lIns="0" tIns="12065" rIns="0" bIns="0" rtlCol="0">
            <a:spAutoFit/>
          </a:bodyPr>
          <a:lstStyle/>
          <a:p>
            <a:pPr marL="355600" marR="5080" indent="-342900">
              <a:lnSpc>
                <a:spcPct val="100000"/>
              </a:lnSpc>
              <a:spcBef>
                <a:spcPts val="95"/>
              </a:spcBef>
            </a:pPr>
            <a:r>
              <a:rPr sz="2800" spc="-5" dirty="0">
                <a:latin typeface="DejaVu Sans"/>
                <a:cs typeface="DejaVu Sans"/>
              </a:rPr>
              <a:t>1</a:t>
            </a:r>
            <a:r>
              <a:rPr sz="2800" dirty="0">
                <a:latin typeface="Noto Sans CJK JP Regular"/>
                <a:cs typeface="Noto Sans CJK JP Regular"/>
              </a:rPr>
              <a:t>．云数据的安全与隐私问题是否会阻止云计算</a:t>
            </a:r>
            <a:r>
              <a:rPr sz="2800" spc="-5" dirty="0">
                <a:latin typeface="Noto Sans CJK JP Regular"/>
                <a:cs typeface="Noto Sans CJK JP Regular"/>
              </a:rPr>
              <a:t>的 </a:t>
            </a:r>
            <a:r>
              <a:rPr sz="2800" dirty="0">
                <a:latin typeface="Noto Sans CJK JP Regular"/>
                <a:cs typeface="Noto Sans CJK JP Regular"/>
              </a:rPr>
              <a:t>发展</a:t>
            </a:r>
            <a:r>
              <a:rPr sz="2800" spc="-5" dirty="0">
                <a:latin typeface="Noto Sans CJK JP Regular"/>
                <a:cs typeface="Noto Sans CJK JP Regular"/>
              </a:rPr>
              <a:t>？</a:t>
            </a:r>
            <a:endParaRPr sz="2800">
              <a:latin typeface="Noto Sans CJK JP Regular"/>
              <a:cs typeface="Noto Sans CJK JP Regular"/>
            </a:endParaRPr>
          </a:p>
          <a:p>
            <a:pPr marL="355600" marR="5080" indent="-342900">
              <a:lnSpc>
                <a:spcPct val="100000"/>
              </a:lnSpc>
              <a:spcBef>
                <a:spcPts val="670"/>
              </a:spcBef>
            </a:pPr>
            <a:r>
              <a:rPr sz="2800" spc="-5" dirty="0">
                <a:latin typeface="DejaVu Sans"/>
                <a:cs typeface="DejaVu Sans"/>
              </a:rPr>
              <a:t>2</a:t>
            </a:r>
            <a:r>
              <a:rPr sz="2800" dirty="0">
                <a:latin typeface="Noto Sans CJK JP Regular"/>
                <a:cs typeface="Noto Sans CJK JP Regular"/>
              </a:rPr>
              <a:t>．怎样在云计算的便捷性和云计算的安全问题</a:t>
            </a:r>
            <a:r>
              <a:rPr sz="2800" spc="-5" dirty="0">
                <a:latin typeface="Noto Sans CJK JP Regular"/>
                <a:cs typeface="Noto Sans CJK JP Regular"/>
              </a:rPr>
              <a:t>上 </a:t>
            </a:r>
            <a:r>
              <a:rPr sz="2800" dirty="0">
                <a:latin typeface="Noto Sans CJK JP Regular"/>
                <a:cs typeface="Noto Sans CJK JP Regular"/>
              </a:rPr>
              <a:t>进行取舍</a:t>
            </a:r>
            <a:r>
              <a:rPr sz="2800" spc="-5" dirty="0">
                <a:latin typeface="Noto Sans CJK JP Regular"/>
                <a:cs typeface="Noto Sans CJK JP Regular"/>
              </a:rPr>
              <a:t>？</a:t>
            </a:r>
            <a:endParaRPr sz="2800">
              <a:latin typeface="Noto Sans CJK JP Regular"/>
              <a:cs typeface="Noto Sans CJK JP Regular"/>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381375" y="272021"/>
            <a:ext cx="2380615" cy="634365"/>
          </a:xfrm>
          <a:prstGeom prst="rect">
            <a:avLst/>
          </a:prstGeom>
        </p:spPr>
        <p:txBody>
          <a:bodyPr vert="horz" wrap="square" lIns="0" tIns="12065" rIns="0" bIns="0" rtlCol="0">
            <a:spAutoFit/>
          </a:bodyPr>
          <a:lstStyle/>
          <a:p>
            <a:pPr marL="12700">
              <a:lnSpc>
                <a:spcPct val="100000"/>
              </a:lnSpc>
              <a:spcBef>
                <a:spcPts val="95"/>
              </a:spcBef>
            </a:pPr>
            <a:r>
              <a:rPr sz="4000" dirty="0"/>
              <a:t>动手实践</a:t>
            </a:r>
            <a:r>
              <a:rPr sz="4000" spc="-5" dirty="0">
                <a:latin typeface="DejaVu Sans"/>
                <a:cs typeface="DejaVu Sans"/>
              </a:rPr>
              <a:t>1</a:t>
            </a:r>
            <a:endParaRPr sz="4000">
              <a:latin typeface="DejaVu Sans"/>
              <a:cs typeface="DejaVu Sans"/>
            </a:endParaRPr>
          </a:p>
        </p:txBody>
      </p:sp>
      <p:sp>
        <p:nvSpPr>
          <p:cNvPr id="3" name="object 3"/>
          <p:cNvSpPr txBox="1"/>
          <p:nvPr/>
        </p:nvSpPr>
        <p:spPr>
          <a:xfrm>
            <a:off x="535940" y="2404745"/>
            <a:ext cx="112395" cy="391160"/>
          </a:xfrm>
          <a:prstGeom prst="rect">
            <a:avLst/>
          </a:prstGeom>
        </p:spPr>
        <p:txBody>
          <a:bodyPr vert="horz" wrap="square" lIns="0" tIns="12700" rIns="0" bIns="0" rtlCol="0">
            <a:spAutoFit/>
          </a:bodyPr>
          <a:lstStyle/>
          <a:p>
            <a:pPr marL="12700">
              <a:lnSpc>
                <a:spcPct val="100000"/>
              </a:lnSpc>
              <a:spcBef>
                <a:spcPts val="100"/>
              </a:spcBef>
            </a:pPr>
            <a:r>
              <a:rPr sz="2400" dirty="0">
                <a:latin typeface="Noto Sans CJK JP Regular"/>
                <a:cs typeface="Noto Sans CJK JP Regular"/>
              </a:rPr>
              <a:t>l</a:t>
            </a:r>
            <a:endParaRPr sz="2400">
              <a:latin typeface="Noto Sans CJK JP Regular"/>
              <a:cs typeface="Noto Sans CJK JP Regular"/>
            </a:endParaRPr>
          </a:p>
        </p:txBody>
      </p:sp>
      <p:sp>
        <p:nvSpPr>
          <p:cNvPr id="4" name="object 4"/>
          <p:cNvSpPr txBox="1"/>
          <p:nvPr/>
        </p:nvSpPr>
        <p:spPr>
          <a:xfrm>
            <a:off x="479425" y="1231265"/>
            <a:ext cx="8355965" cy="1564640"/>
          </a:xfrm>
          <a:prstGeom prst="rect">
            <a:avLst/>
          </a:prstGeom>
        </p:spPr>
        <p:txBody>
          <a:bodyPr vert="horz" wrap="square" lIns="0" tIns="12700" rIns="0" bIns="0" rtlCol="0">
            <a:spAutoFit/>
          </a:bodyPr>
          <a:lstStyle/>
          <a:p>
            <a:pPr marL="527050" marR="319405" indent="-514350">
              <a:lnSpc>
                <a:spcPct val="100000"/>
              </a:lnSpc>
              <a:spcBef>
                <a:spcPts val="100"/>
              </a:spcBef>
              <a:tabLst>
                <a:tab pos="526415" algn="l"/>
              </a:tabLst>
            </a:pPr>
            <a:r>
              <a:rPr sz="2400" dirty="0">
                <a:latin typeface="Noto Sans CJK JP Regular"/>
                <a:cs typeface="Noto Sans CJK JP Regular"/>
              </a:rPr>
              <a:t>l	</a:t>
            </a:r>
            <a:r>
              <a:rPr sz="2400" spc="-5" dirty="0">
                <a:latin typeface="DejaVu Sans"/>
                <a:cs typeface="DejaVu Sans"/>
              </a:rPr>
              <a:t>HElib</a:t>
            </a:r>
            <a:r>
              <a:rPr sz="2400" dirty="0">
                <a:latin typeface="Noto Sans CJK JP Regular"/>
                <a:cs typeface="Noto Sans CJK JP Regular"/>
              </a:rPr>
              <a:t>库是基于</a:t>
            </a:r>
            <a:r>
              <a:rPr sz="2400" spc="-5" dirty="0">
                <a:latin typeface="DejaVu Sans"/>
                <a:cs typeface="DejaVu Sans"/>
              </a:rPr>
              <a:t>C++</a:t>
            </a:r>
            <a:r>
              <a:rPr sz="2400" dirty="0">
                <a:latin typeface="Noto Sans CJK JP Regular"/>
                <a:cs typeface="Noto Sans CJK JP Regular"/>
              </a:rPr>
              <a:t>语言的同态加密算法软件库，能够 实现</a:t>
            </a:r>
            <a:r>
              <a:rPr sz="2400" spc="-50" dirty="0">
                <a:latin typeface="DejaVu Sans"/>
                <a:cs typeface="DejaVu Sans"/>
              </a:rPr>
              <a:t>B</a:t>
            </a:r>
            <a:r>
              <a:rPr sz="2400" dirty="0">
                <a:latin typeface="DejaVu Sans"/>
                <a:cs typeface="DejaVu Sans"/>
              </a:rPr>
              <a:t>G</a:t>
            </a:r>
            <a:r>
              <a:rPr sz="2400" spc="-5" dirty="0">
                <a:latin typeface="DejaVu Sans"/>
                <a:cs typeface="DejaVu Sans"/>
              </a:rPr>
              <a:t>V</a:t>
            </a:r>
            <a:r>
              <a:rPr sz="2400" dirty="0">
                <a:latin typeface="Noto Sans CJK JP Regular"/>
                <a:cs typeface="Noto Sans CJK JP Regular"/>
              </a:rPr>
              <a:t>同态加密体制，</a:t>
            </a:r>
            <a:r>
              <a:rPr sz="2400" dirty="0">
                <a:latin typeface="DejaVu Sans"/>
                <a:cs typeface="DejaVu Sans"/>
              </a:rPr>
              <a:t>H</a:t>
            </a:r>
            <a:r>
              <a:rPr sz="2400" spc="-5" dirty="0">
                <a:latin typeface="DejaVu Sans"/>
                <a:cs typeface="DejaVu Sans"/>
              </a:rPr>
              <a:t>Eli</a:t>
            </a:r>
            <a:r>
              <a:rPr sz="2400" dirty="0">
                <a:latin typeface="DejaVu Sans"/>
                <a:cs typeface="DejaVu Sans"/>
              </a:rPr>
              <a:t>b</a:t>
            </a:r>
            <a:r>
              <a:rPr sz="2400" dirty="0">
                <a:latin typeface="Noto Sans CJK JP Regular"/>
                <a:cs typeface="Noto Sans CJK JP Regular"/>
              </a:rPr>
              <a:t>库的编写基于</a:t>
            </a:r>
            <a:r>
              <a:rPr sz="2400" spc="-5" dirty="0">
                <a:latin typeface="DejaVu Sans"/>
                <a:cs typeface="DejaVu Sans"/>
              </a:rPr>
              <a:t>NTL</a:t>
            </a:r>
            <a:r>
              <a:rPr sz="2400" dirty="0">
                <a:latin typeface="Noto Sans CJK JP Regular"/>
                <a:cs typeface="Noto Sans CJK JP Regular"/>
              </a:rPr>
              <a:t>数学算 法库和</a:t>
            </a:r>
            <a:r>
              <a:rPr sz="2400" spc="-5" dirty="0">
                <a:latin typeface="DejaVu Sans"/>
                <a:cs typeface="DejaVu Sans"/>
              </a:rPr>
              <a:t>GMP</a:t>
            </a:r>
            <a:r>
              <a:rPr sz="2400" dirty="0">
                <a:latin typeface="Noto Sans CJK JP Regular"/>
                <a:cs typeface="Noto Sans CJK JP Regular"/>
              </a:rPr>
              <a:t>大数库。</a:t>
            </a:r>
            <a:endParaRPr sz="2400">
              <a:latin typeface="Noto Sans CJK JP Regular"/>
              <a:cs typeface="Noto Sans CJK JP Regular"/>
            </a:endParaRPr>
          </a:p>
          <a:p>
            <a:pPr marL="983615">
              <a:lnSpc>
                <a:spcPct val="100000"/>
              </a:lnSpc>
              <a:spcBef>
                <a:spcPts val="600"/>
              </a:spcBef>
            </a:pPr>
            <a:r>
              <a:rPr sz="2400" dirty="0">
                <a:latin typeface="Noto Sans CJK JP Regular"/>
                <a:cs typeface="Noto Sans CJK JP Regular"/>
              </a:rPr>
              <a:t>任务：通过</a:t>
            </a:r>
            <a:r>
              <a:rPr sz="2400" spc="-5" dirty="0">
                <a:latin typeface="DejaVu Sans"/>
                <a:cs typeface="DejaVu Sans"/>
              </a:rPr>
              <a:t>HElib</a:t>
            </a:r>
            <a:r>
              <a:rPr sz="2400" dirty="0">
                <a:latin typeface="Noto Sans CJK JP Regular"/>
                <a:cs typeface="Noto Sans CJK JP Regular"/>
              </a:rPr>
              <a:t>的项目网站进一步了解并使用</a:t>
            </a:r>
            <a:r>
              <a:rPr sz="2400" spc="-5" dirty="0">
                <a:latin typeface="DejaVu Sans"/>
                <a:cs typeface="DejaVu Sans"/>
              </a:rPr>
              <a:t>HElib</a:t>
            </a:r>
            <a:r>
              <a:rPr sz="2400" dirty="0">
                <a:latin typeface="Noto Sans CJK JP Regular"/>
                <a:cs typeface="Noto Sans CJK JP Regular"/>
              </a:rPr>
              <a:t>。</a:t>
            </a:r>
            <a:endParaRPr sz="2400">
              <a:latin typeface="Noto Sans CJK JP Regular"/>
              <a:cs typeface="Noto Sans CJK JP Regular"/>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381375" y="272021"/>
            <a:ext cx="2380615" cy="634365"/>
          </a:xfrm>
          <a:prstGeom prst="rect">
            <a:avLst/>
          </a:prstGeom>
        </p:spPr>
        <p:txBody>
          <a:bodyPr vert="horz" wrap="square" lIns="0" tIns="12065" rIns="0" bIns="0" rtlCol="0">
            <a:spAutoFit/>
          </a:bodyPr>
          <a:lstStyle/>
          <a:p>
            <a:pPr marL="12700">
              <a:lnSpc>
                <a:spcPct val="100000"/>
              </a:lnSpc>
              <a:spcBef>
                <a:spcPts val="95"/>
              </a:spcBef>
            </a:pPr>
            <a:r>
              <a:rPr sz="4000" dirty="0"/>
              <a:t>动手实践</a:t>
            </a:r>
            <a:r>
              <a:rPr sz="4000" spc="-5" dirty="0">
                <a:latin typeface="DejaVu Sans"/>
                <a:cs typeface="DejaVu Sans"/>
              </a:rPr>
              <a:t>2</a:t>
            </a:r>
            <a:endParaRPr sz="4000">
              <a:latin typeface="DejaVu Sans"/>
              <a:cs typeface="DejaVu Sans"/>
            </a:endParaRPr>
          </a:p>
        </p:txBody>
      </p:sp>
      <p:sp>
        <p:nvSpPr>
          <p:cNvPr id="3" name="object 3"/>
          <p:cNvSpPr txBox="1"/>
          <p:nvPr/>
        </p:nvSpPr>
        <p:spPr>
          <a:xfrm>
            <a:off x="535940" y="2404745"/>
            <a:ext cx="112395" cy="391160"/>
          </a:xfrm>
          <a:prstGeom prst="rect">
            <a:avLst/>
          </a:prstGeom>
        </p:spPr>
        <p:txBody>
          <a:bodyPr vert="horz" wrap="square" lIns="0" tIns="12700" rIns="0" bIns="0" rtlCol="0">
            <a:spAutoFit/>
          </a:bodyPr>
          <a:lstStyle/>
          <a:p>
            <a:pPr marL="12700">
              <a:lnSpc>
                <a:spcPct val="100000"/>
              </a:lnSpc>
              <a:spcBef>
                <a:spcPts val="100"/>
              </a:spcBef>
            </a:pPr>
            <a:r>
              <a:rPr sz="2400" dirty="0">
                <a:latin typeface="Noto Sans CJK JP Regular"/>
                <a:cs typeface="Noto Sans CJK JP Regular"/>
              </a:rPr>
              <a:t>l</a:t>
            </a:r>
            <a:endParaRPr sz="2400">
              <a:latin typeface="Noto Sans CJK JP Regular"/>
              <a:cs typeface="Noto Sans CJK JP Regular"/>
            </a:endParaRPr>
          </a:p>
        </p:txBody>
      </p:sp>
      <p:sp>
        <p:nvSpPr>
          <p:cNvPr id="4" name="object 4"/>
          <p:cNvSpPr txBox="1">
            <a:spLocks noGrp="1"/>
          </p:cNvSpPr>
          <p:nvPr>
            <p:ph type="body" idx="1"/>
          </p:nvPr>
        </p:nvSpPr>
        <p:spPr>
          <a:prstGeom prst="rect">
            <a:avLst/>
          </a:prstGeom>
        </p:spPr>
        <p:txBody>
          <a:bodyPr vert="horz" wrap="square" lIns="0" tIns="12700" rIns="0" bIns="0" rtlCol="0">
            <a:spAutoFit/>
          </a:bodyPr>
          <a:lstStyle/>
          <a:p>
            <a:pPr marL="527050" marR="5080" indent="-514350" algn="just">
              <a:lnSpc>
                <a:spcPct val="100000"/>
              </a:lnSpc>
              <a:spcBef>
                <a:spcPts val="100"/>
              </a:spcBef>
            </a:pPr>
            <a:r>
              <a:rPr dirty="0"/>
              <a:t>l</a:t>
            </a:r>
            <a:r>
              <a:rPr spc="75" dirty="0"/>
              <a:t> </a:t>
            </a:r>
            <a:r>
              <a:rPr spc="-5" dirty="0">
                <a:latin typeface="DejaVu Sans"/>
                <a:cs typeface="DejaVu Sans"/>
              </a:rPr>
              <a:t>FHE-CODE</a:t>
            </a:r>
            <a:r>
              <a:rPr dirty="0"/>
              <a:t>是</a:t>
            </a:r>
            <a:r>
              <a:rPr spc="-5" dirty="0">
                <a:latin typeface="DejaVu Sans"/>
                <a:cs typeface="DejaVu Sans"/>
              </a:rPr>
              <a:t>Gentry</a:t>
            </a:r>
            <a:r>
              <a:rPr dirty="0"/>
              <a:t>的全同态加密方案的一种变体，适 用于</a:t>
            </a:r>
            <a:r>
              <a:rPr spc="-5" dirty="0">
                <a:latin typeface="DejaVu Sans"/>
                <a:cs typeface="DejaVu Sans"/>
              </a:rPr>
              <a:t>64</a:t>
            </a:r>
            <a:r>
              <a:rPr dirty="0"/>
              <a:t>位的</a:t>
            </a:r>
            <a:r>
              <a:rPr spc="-5" dirty="0">
                <a:latin typeface="DejaVu Sans"/>
                <a:cs typeface="DejaVu Sans"/>
              </a:rPr>
              <a:t>Intel</a:t>
            </a:r>
            <a:r>
              <a:rPr dirty="0"/>
              <a:t>处理器。该算法库所依据的算法包括用 于密钥生成算法、加密算法、解密算法、密文刷新算法。</a:t>
            </a:r>
          </a:p>
          <a:p>
            <a:pPr marL="927100">
              <a:lnSpc>
                <a:spcPct val="100000"/>
              </a:lnSpc>
              <a:spcBef>
                <a:spcPts val="600"/>
              </a:spcBef>
            </a:pPr>
            <a:r>
              <a:rPr dirty="0"/>
              <a:t>任务：通过</a:t>
            </a:r>
            <a:r>
              <a:rPr spc="-5" dirty="0">
                <a:latin typeface="DejaVu Sans"/>
                <a:cs typeface="DejaVu Sans"/>
              </a:rPr>
              <a:t>FHE-CODE</a:t>
            </a:r>
            <a:r>
              <a:rPr dirty="0"/>
              <a:t>的项目网站进一步了解并使用</a:t>
            </a:r>
          </a:p>
          <a:p>
            <a:pPr marL="527050">
              <a:lnSpc>
                <a:spcPct val="100000"/>
              </a:lnSpc>
            </a:pPr>
            <a:r>
              <a:rPr spc="-5" dirty="0">
                <a:latin typeface="DejaVu Sans"/>
                <a:cs typeface="DejaVu Sans"/>
              </a:rPr>
              <a:t>FHE-CODE</a:t>
            </a:r>
            <a:r>
              <a:rPr dirty="0"/>
              <a:t>。</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973579" y="272021"/>
            <a:ext cx="5195570" cy="634365"/>
          </a:xfrm>
          <a:prstGeom prst="rect">
            <a:avLst/>
          </a:prstGeom>
        </p:spPr>
        <p:txBody>
          <a:bodyPr vert="horz" wrap="square" lIns="0" tIns="12065" rIns="0" bIns="0" rtlCol="0">
            <a:spAutoFit/>
          </a:bodyPr>
          <a:lstStyle/>
          <a:p>
            <a:pPr marL="12700">
              <a:lnSpc>
                <a:spcPct val="100000"/>
              </a:lnSpc>
              <a:spcBef>
                <a:spcPts val="95"/>
              </a:spcBef>
              <a:tabLst>
                <a:tab pos="1626870" algn="l"/>
              </a:tabLst>
            </a:pPr>
            <a:r>
              <a:rPr sz="4000" spc="-5" dirty="0">
                <a:latin typeface="DejaVu Sans"/>
                <a:cs typeface="DejaVu Sans"/>
              </a:rPr>
              <a:t>7.1.1	</a:t>
            </a:r>
            <a:r>
              <a:rPr sz="4000" dirty="0"/>
              <a:t>云计算安全挑</a:t>
            </a:r>
            <a:r>
              <a:rPr sz="4000" spc="-5" dirty="0"/>
              <a:t>战</a:t>
            </a:r>
            <a:endParaRPr sz="4000">
              <a:latin typeface="DejaVu Sans"/>
              <a:cs typeface="DejaVu Sans"/>
            </a:endParaRPr>
          </a:p>
        </p:txBody>
      </p:sp>
      <p:sp>
        <p:nvSpPr>
          <p:cNvPr id="3" name="object 3"/>
          <p:cNvSpPr txBox="1"/>
          <p:nvPr/>
        </p:nvSpPr>
        <p:spPr>
          <a:xfrm>
            <a:off x="720090" y="1396364"/>
            <a:ext cx="7847965" cy="2036445"/>
          </a:xfrm>
          <a:prstGeom prst="rect">
            <a:avLst/>
          </a:prstGeom>
        </p:spPr>
        <p:txBody>
          <a:bodyPr vert="horz" wrap="square" lIns="0" tIns="12065" rIns="0" bIns="0" rtlCol="0">
            <a:spAutoFit/>
          </a:bodyPr>
          <a:lstStyle/>
          <a:p>
            <a:pPr marL="12700" marR="5080">
              <a:lnSpc>
                <a:spcPct val="100000"/>
              </a:lnSpc>
              <a:spcBef>
                <a:spcPts val="95"/>
              </a:spcBef>
            </a:pPr>
            <a:r>
              <a:rPr sz="2200" dirty="0">
                <a:latin typeface="Noto Sans CJK JP Regular"/>
                <a:cs typeface="Noto Sans CJK JP Regular"/>
              </a:rPr>
              <a:t>在云计算安全上一直有这样一种分歧。一方认为，采用云计</a:t>
            </a:r>
            <a:r>
              <a:rPr sz="2200" spc="-5" dirty="0">
                <a:latin typeface="Noto Sans CJK JP Regular"/>
                <a:cs typeface="Noto Sans CJK JP Regular"/>
              </a:rPr>
              <a:t>算 </a:t>
            </a:r>
            <a:r>
              <a:rPr sz="2200" dirty="0">
                <a:latin typeface="Noto Sans CJK JP Regular"/>
                <a:cs typeface="Noto Sans CJK JP Regular"/>
              </a:rPr>
              <a:t>能够增强安全性，通过部署集中的云计算中心，可以组织安</a:t>
            </a:r>
            <a:r>
              <a:rPr sz="2200" spc="-5" dirty="0">
                <a:latin typeface="Noto Sans CJK JP Regular"/>
                <a:cs typeface="Noto Sans CJK JP Regular"/>
              </a:rPr>
              <a:t>全 </a:t>
            </a:r>
            <a:r>
              <a:rPr sz="2200" dirty="0">
                <a:latin typeface="Noto Sans CJK JP Regular"/>
                <a:cs typeface="Noto Sans CJK JP Regular"/>
              </a:rPr>
              <a:t>专家及专业化安全服务队伍实现整个系统的安全管理，避免</a:t>
            </a:r>
            <a:r>
              <a:rPr sz="2200" spc="-5" dirty="0">
                <a:latin typeface="Noto Sans CJK JP Regular"/>
                <a:cs typeface="Noto Sans CJK JP Regular"/>
              </a:rPr>
              <a:t>由 </a:t>
            </a:r>
            <a:r>
              <a:rPr sz="2200" dirty="0">
                <a:latin typeface="Noto Sans CJK JP Regular"/>
                <a:cs typeface="Noto Sans CJK JP Regular"/>
              </a:rPr>
              <a:t>个人维护安全及不专业导致安全漏洞频出而被黑客利用的情况</a:t>
            </a:r>
            <a:r>
              <a:rPr sz="2200" spc="-5" dirty="0">
                <a:latin typeface="Noto Sans CJK JP Regular"/>
                <a:cs typeface="Noto Sans CJK JP Regular"/>
              </a:rPr>
              <a:t>。 </a:t>
            </a:r>
            <a:r>
              <a:rPr sz="2200" dirty="0">
                <a:latin typeface="Noto Sans CJK JP Regular"/>
                <a:cs typeface="Noto Sans CJK JP Regular"/>
              </a:rPr>
              <a:t>另一方则持反对意见，认为集中管理的云计算中心将成为黑</a:t>
            </a:r>
            <a:r>
              <a:rPr sz="2200" spc="-5" dirty="0">
                <a:latin typeface="Noto Sans CJK JP Regular"/>
                <a:cs typeface="Noto Sans CJK JP Regular"/>
              </a:rPr>
              <a:t>客 </a:t>
            </a:r>
            <a:r>
              <a:rPr sz="2200" dirty="0">
                <a:latin typeface="Noto Sans CJK JP Regular"/>
                <a:cs typeface="Noto Sans CJK JP Regular"/>
              </a:rPr>
              <a:t>攻击的重点目标</a:t>
            </a:r>
            <a:r>
              <a:rPr sz="2200" spc="-5" dirty="0">
                <a:latin typeface="Noto Sans CJK JP Regular"/>
                <a:cs typeface="Noto Sans CJK JP Regular"/>
              </a:rPr>
              <a:t>。</a:t>
            </a:r>
            <a:endParaRPr sz="2200">
              <a:latin typeface="Noto Sans CJK JP Regular"/>
              <a:cs typeface="Noto Sans CJK JP Regular"/>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433766" y="1521599"/>
            <a:ext cx="3452495" cy="939800"/>
          </a:xfrm>
          <a:prstGeom prst="rect">
            <a:avLst/>
          </a:prstGeom>
        </p:spPr>
        <p:txBody>
          <a:bodyPr vert="horz" wrap="square" lIns="0" tIns="12700" rIns="0" bIns="0" rtlCol="0">
            <a:spAutoFit/>
          </a:bodyPr>
          <a:lstStyle/>
          <a:p>
            <a:pPr marL="12700">
              <a:lnSpc>
                <a:spcPct val="100000"/>
              </a:lnSpc>
              <a:spcBef>
                <a:spcPts val="100"/>
              </a:spcBef>
            </a:pPr>
            <a:r>
              <a:rPr sz="6000" b="1" i="1" dirty="0">
                <a:latin typeface="DejaVu Sans"/>
                <a:cs typeface="DejaVu Sans"/>
              </a:rPr>
              <a:t>T</a:t>
            </a:r>
            <a:r>
              <a:rPr sz="6000" b="1" i="1" spc="-5" dirty="0">
                <a:latin typeface="DejaVu Sans"/>
                <a:cs typeface="DejaVu Sans"/>
              </a:rPr>
              <a:t>h</a:t>
            </a:r>
            <a:r>
              <a:rPr sz="6000" b="1" i="1" dirty="0">
                <a:latin typeface="DejaVu Sans"/>
                <a:cs typeface="DejaVu Sans"/>
              </a:rPr>
              <a:t>a</a:t>
            </a:r>
            <a:r>
              <a:rPr sz="6000" b="1" i="1" spc="-5" dirty="0">
                <a:latin typeface="DejaVu Sans"/>
                <a:cs typeface="DejaVu Sans"/>
              </a:rPr>
              <a:t>nks</a:t>
            </a:r>
            <a:r>
              <a:rPr sz="6000" b="1" i="1" dirty="0">
                <a:latin typeface="DejaVu Sans"/>
                <a:cs typeface="DejaVu Sans"/>
              </a:rPr>
              <a:t>!</a:t>
            </a:r>
            <a:endParaRPr sz="6000">
              <a:latin typeface="DejaVu Sans"/>
              <a:cs typeface="DejaVu Sans"/>
            </a:endParaRPr>
          </a:p>
        </p:txBody>
      </p:sp>
      <p:sp>
        <p:nvSpPr>
          <p:cNvPr id="3" name="object 3"/>
          <p:cNvSpPr/>
          <p:nvPr/>
        </p:nvSpPr>
        <p:spPr>
          <a:xfrm>
            <a:off x="5394959" y="1097280"/>
            <a:ext cx="2743199" cy="3703320"/>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2362200" y="2886455"/>
            <a:ext cx="1662683" cy="1712976"/>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2333625" y="2857880"/>
            <a:ext cx="1720214" cy="1770380"/>
          </a:xfrm>
          <a:custGeom>
            <a:avLst/>
            <a:gdLst/>
            <a:ahLst/>
            <a:cxnLst/>
            <a:rect l="l" t="t" r="r" b="b"/>
            <a:pathLst>
              <a:path w="1720214" h="1770379">
                <a:moveTo>
                  <a:pt x="1705546" y="1770126"/>
                </a:moveTo>
                <a:lnTo>
                  <a:pt x="14287" y="1770126"/>
                </a:lnTo>
                <a:lnTo>
                  <a:pt x="11506" y="1769846"/>
                </a:lnTo>
                <a:lnTo>
                  <a:pt x="0" y="1755838"/>
                </a:lnTo>
                <a:lnTo>
                  <a:pt x="0" y="14287"/>
                </a:lnTo>
                <a:lnTo>
                  <a:pt x="14287" y="0"/>
                </a:lnTo>
                <a:lnTo>
                  <a:pt x="1705546" y="0"/>
                </a:lnTo>
                <a:lnTo>
                  <a:pt x="1719834" y="14287"/>
                </a:lnTo>
                <a:lnTo>
                  <a:pt x="28575" y="14287"/>
                </a:lnTo>
                <a:lnTo>
                  <a:pt x="14287" y="28575"/>
                </a:lnTo>
                <a:lnTo>
                  <a:pt x="28575" y="28575"/>
                </a:lnTo>
                <a:lnTo>
                  <a:pt x="28575" y="1741551"/>
                </a:lnTo>
                <a:lnTo>
                  <a:pt x="14287" y="1741551"/>
                </a:lnTo>
                <a:lnTo>
                  <a:pt x="28575" y="1755838"/>
                </a:lnTo>
                <a:lnTo>
                  <a:pt x="1719834" y="1755838"/>
                </a:lnTo>
                <a:lnTo>
                  <a:pt x="1719554" y="1758619"/>
                </a:lnTo>
                <a:lnTo>
                  <a:pt x="1708327" y="1769846"/>
                </a:lnTo>
                <a:lnTo>
                  <a:pt x="1705546" y="1770126"/>
                </a:lnTo>
                <a:close/>
              </a:path>
              <a:path w="1720214" h="1770379">
                <a:moveTo>
                  <a:pt x="28575" y="28575"/>
                </a:moveTo>
                <a:lnTo>
                  <a:pt x="14287" y="28575"/>
                </a:lnTo>
                <a:lnTo>
                  <a:pt x="28575" y="14287"/>
                </a:lnTo>
                <a:lnTo>
                  <a:pt x="28575" y="28575"/>
                </a:lnTo>
                <a:close/>
              </a:path>
              <a:path w="1720214" h="1770379">
                <a:moveTo>
                  <a:pt x="1691259" y="28575"/>
                </a:moveTo>
                <a:lnTo>
                  <a:pt x="28575" y="28575"/>
                </a:lnTo>
                <a:lnTo>
                  <a:pt x="28575" y="14287"/>
                </a:lnTo>
                <a:lnTo>
                  <a:pt x="1691259" y="14287"/>
                </a:lnTo>
                <a:lnTo>
                  <a:pt x="1691259" y="28575"/>
                </a:lnTo>
                <a:close/>
              </a:path>
              <a:path w="1720214" h="1770379">
                <a:moveTo>
                  <a:pt x="1691259" y="1755838"/>
                </a:moveTo>
                <a:lnTo>
                  <a:pt x="1691259" y="14287"/>
                </a:lnTo>
                <a:lnTo>
                  <a:pt x="1705546" y="28575"/>
                </a:lnTo>
                <a:lnTo>
                  <a:pt x="1719834" y="28575"/>
                </a:lnTo>
                <a:lnTo>
                  <a:pt x="1719834" y="1741551"/>
                </a:lnTo>
                <a:lnTo>
                  <a:pt x="1705546" y="1741551"/>
                </a:lnTo>
                <a:lnTo>
                  <a:pt x="1691259" y="1755838"/>
                </a:lnTo>
                <a:close/>
              </a:path>
              <a:path w="1720214" h="1770379">
                <a:moveTo>
                  <a:pt x="1719834" y="28575"/>
                </a:moveTo>
                <a:lnTo>
                  <a:pt x="1705546" y="28575"/>
                </a:lnTo>
                <a:lnTo>
                  <a:pt x="1691259" y="14287"/>
                </a:lnTo>
                <a:lnTo>
                  <a:pt x="1719834" y="14287"/>
                </a:lnTo>
                <a:lnTo>
                  <a:pt x="1719834" y="28575"/>
                </a:lnTo>
                <a:close/>
              </a:path>
              <a:path w="1720214" h="1770379">
                <a:moveTo>
                  <a:pt x="28575" y="1755838"/>
                </a:moveTo>
                <a:lnTo>
                  <a:pt x="14287" y="1741551"/>
                </a:lnTo>
                <a:lnTo>
                  <a:pt x="28575" y="1741551"/>
                </a:lnTo>
                <a:lnTo>
                  <a:pt x="28575" y="1755838"/>
                </a:lnTo>
                <a:close/>
              </a:path>
              <a:path w="1720214" h="1770379">
                <a:moveTo>
                  <a:pt x="1691259" y="1755838"/>
                </a:moveTo>
                <a:lnTo>
                  <a:pt x="28575" y="1755838"/>
                </a:lnTo>
                <a:lnTo>
                  <a:pt x="28575" y="1741551"/>
                </a:lnTo>
                <a:lnTo>
                  <a:pt x="1691259" y="1741551"/>
                </a:lnTo>
                <a:lnTo>
                  <a:pt x="1691259" y="1755838"/>
                </a:lnTo>
                <a:close/>
              </a:path>
              <a:path w="1720214" h="1770379">
                <a:moveTo>
                  <a:pt x="1719834" y="1755838"/>
                </a:moveTo>
                <a:lnTo>
                  <a:pt x="1691259" y="1755838"/>
                </a:lnTo>
                <a:lnTo>
                  <a:pt x="1705546" y="1741551"/>
                </a:lnTo>
                <a:lnTo>
                  <a:pt x="1719834" y="1741551"/>
                </a:lnTo>
                <a:lnTo>
                  <a:pt x="1719834" y="1755838"/>
                </a:lnTo>
                <a:close/>
              </a:path>
            </a:pathLst>
          </a:custGeom>
          <a:solidFill>
            <a:srgbClr val="000000"/>
          </a:solidFill>
        </p:spPr>
        <p:txBody>
          <a:bodyPr wrap="square" lIns="0" tIns="0" rIns="0" bIns="0" rtlCol="0"/>
          <a:lstStyle/>
          <a:p>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973579" y="272021"/>
            <a:ext cx="5195570" cy="634365"/>
          </a:xfrm>
          <a:prstGeom prst="rect">
            <a:avLst/>
          </a:prstGeom>
        </p:spPr>
        <p:txBody>
          <a:bodyPr vert="horz" wrap="square" lIns="0" tIns="12065" rIns="0" bIns="0" rtlCol="0">
            <a:spAutoFit/>
          </a:bodyPr>
          <a:lstStyle/>
          <a:p>
            <a:pPr marL="12700">
              <a:lnSpc>
                <a:spcPct val="100000"/>
              </a:lnSpc>
              <a:spcBef>
                <a:spcPts val="95"/>
              </a:spcBef>
              <a:tabLst>
                <a:tab pos="1626870" algn="l"/>
              </a:tabLst>
            </a:pPr>
            <a:r>
              <a:rPr sz="4000" spc="-5" dirty="0">
                <a:latin typeface="DejaVu Sans"/>
                <a:cs typeface="DejaVu Sans"/>
              </a:rPr>
              <a:t>7.1.2	</a:t>
            </a:r>
            <a:r>
              <a:rPr sz="4000" dirty="0"/>
              <a:t>云计算安全现</a:t>
            </a:r>
            <a:r>
              <a:rPr sz="4000" spc="-5" dirty="0"/>
              <a:t>状</a:t>
            </a:r>
            <a:endParaRPr sz="4000">
              <a:latin typeface="DejaVu Sans"/>
              <a:cs typeface="DejaVu Sans"/>
            </a:endParaRPr>
          </a:p>
        </p:txBody>
      </p:sp>
      <p:sp>
        <p:nvSpPr>
          <p:cNvPr id="3" name="object 3"/>
          <p:cNvSpPr txBox="1"/>
          <p:nvPr/>
        </p:nvSpPr>
        <p:spPr>
          <a:xfrm>
            <a:off x="535940" y="1133601"/>
            <a:ext cx="5974080" cy="1195070"/>
          </a:xfrm>
          <a:prstGeom prst="rect">
            <a:avLst/>
          </a:prstGeom>
        </p:spPr>
        <p:txBody>
          <a:bodyPr vert="horz" wrap="square" lIns="0" tIns="109855" rIns="0" bIns="0" rtlCol="0">
            <a:spAutoFit/>
          </a:bodyPr>
          <a:lstStyle/>
          <a:p>
            <a:pPr marL="12700">
              <a:lnSpc>
                <a:spcPct val="100000"/>
              </a:lnSpc>
              <a:spcBef>
                <a:spcPts val="865"/>
              </a:spcBef>
            </a:pPr>
            <a:r>
              <a:rPr sz="3200" spc="-5" dirty="0">
                <a:latin typeface="DejaVu Sans"/>
                <a:cs typeface="DejaVu Sans"/>
              </a:rPr>
              <a:t>1</a:t>
            </a:r>
            <a:r>
              <a:rPr sz="3200" dirty="0">
                <a:latin typeface="Noto Sans CJK JP Regular"/>
                <a:cs typeface="Noto Sans CJK JP Regular"/>
              </a:rPr>
              <a:t>．各国政府对云计算安全的关</a:t>
            </a:r>
            <a:r>
              <a:rPr sz="3200" spc="5" dirty="0">
                <a:latin typeface="Noto Sans CJK JP Regular"/>
                <a:cs typeface="Noto Sans CJK JP Regular"/>
              </a:rPr>
              <a:t>注</a:t>
            </a:r>
            <a:endParaRPr sz="3200">
              <a:latin typeface="Noto Sans CJK JP Regular"/>
              <a:cs typeface="Noto Sans CJK JP Regular"/>
            </a:endParaRPr>
          </a:p>
          <a:p>
            <a:pPr marL="12700">
              <a:lnSpc>
                <a:spcPct val="100000"/>
              </a:lnSpc>
              <a:spcBef>
                <a:spcPts val="765"/>
              </a:spcBef>
            </a:pPr>
            <a:r>
              <a:rPr sz="3200" spc="-5" dirty="0">
                <a:latin typeface="DejaVu Sans"/>
                <a:cs typeface="DejaVu Sans"/>
              </a:rPr>
              <a:t>2</a:t>
            </a:r>
            <a:r>
              <a:rPr sz="3200" dirty="0">
                <a:latin typeface="Noto Sans CJK JP Regular"/>
                <a:cs typeface="Noto Sans CJK JP Regular"/>
              </a:rPr>
              <a:t>．云计算安全标准组织及其进</a:t>
            </a:r>
            <a:r>
              <a:rPr sz="3200" spc="5" dirty="0">
                <a:latin typeface="Noto Sans CJK JP Regular"/>
                <a:cs typeface="Noto Sans CJK JP Regular"/>
              </a:rPr>
              <a:t>展</a:t>
            </a:r>
            <a:endParaRPr sz="3200">
              <a:latin typeface="Noto Sans CJK JP Regular"/>
              <a:cs typeface="Noto Sans CJK JP Regul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257300" y="272021"/>
            <a:ext cx="6628765" cy="634365"/>
          </a:xfrm>
          <a:prstGeom prst="rect">
            <a:avLst/>
          </a:prstGeom>
        </p:spPr>
        <p:txBody>
          <a:bodyPr vert="horz" wrap="square" lIns="0" tIns="12065" rIns="0" bIns="0" rtlCol="0">
            <a:spAutoFit/>
          </a:bodyPr>
          <a:lstStyle/>
          <a:p>
            <a:pPr marL="12700">
              <a:lnSpc>
                <a:spcPct val="100000"/>
              </a:lnSpc>
              <a:spcBef>
                <a:spcPts val="95"/>
              </a:spcBef>
            </a:pPr>
            <a:r>
              <a:rPr sz="4000" dirty="0"/>
              <a:t>各国政府对云计算安全的关</a:t>
            </a:r>
            <a:r>
              <a:rPr sz="4000" spc="-5" dirty="0"/>
              <a:t>注</a:t>
            </a:r>
            <a:endParaRPr sz="4000"/>
          </a:p>
        </p:txBody>
      </p:sp>
      <p:sp>
        <p:nvSpPr>
          <p:cNvPr id="3" name="object 3"/>
          <p:cNvSpPr txBox="1"/>
          <p:nvPr/>
        </p:nvSpPr>
        <p:spPr>
          <a:xfrm>
            <a:off x="685800" y="1159510"/>
            <a:ext cx="7931784" cy="2746375"/>
          </a:xfrm>
          <a:prstGeom prst="rect">
            <a:avLst/>
          </a:prstGeom>
        </p:spPr>
        <p:txBody>
          <a:bodyPr vert="horz" wrap="square" lIns="0" tIns="12065" rIns="0" bIns="0" rtlCol="0">
            <a:spAutoFit/>
          </a:bodyPr>
          <a:lstStyle/>
          <a:p>
            <a:pPr marL="12700" marR="387350" algn="just">
              <a:lnSpc>
                <a:spcPct val="100000"/>
              </a:lnSpc>
              <a:spcBef>
                <a:spcPts val="95"/>
              </a:spcBef>
            </a:pPr>
            <a:r>
              <a:rPr sz="1900" spc="-5" dirty="0">
                <a:latin typeface="DejaVu Sans"/>
                <a:cs typeface="DejaVu Sans"/>
              </a:rPr>
              <a:t>2010</a:t>
            </a:r>
            <a:r>
              <a:rPr sz="1900" dirty="0">
                <a:latin typeface="Noto Sans CJK JP Regular"/>
                <a:cs typeface="Noto Sans CJK JP Regular"/>
              </a:rPr>
              <a:t>年</a:t>
            </a:r>
            <a:r>
              <a:rPr sz="1900" spc="-5" dirty="0">
                <a:latin typeface="DejaVu Sans"/>
                <a:cs typeface="DejaVu Sans"/>
              </a:rPr>
              <a:t>3</a:t>
            </a:r>
            <a:r>
              <a:rPr sz="1900" dirty="0">
                <a:latin typeface="Noto Sans CJK JP Regular"/>
                <a:cs typeface="Noto Sans CJK JP Regular"/>
              </a:rPr>
              <a:t>月，参加欧洲议会讨论的欧洲各国网络法律专家和领导人呼</a:t>
            </a:r>
            <a:r>
              <a:rPr sz="1900" spc="-5" dirty="0">
                <a:latin typeface="Noto Sans CJK JP Regular"/>
                <a:cs typeface="Noto Sans CJK JP Regular"/>
              </a:rPr>
              <a:t>吁 </a:t>
            </a:r>
            <a:r>
              <a:rPr sz="1900" dirty="0">
                <a:latin typeface="Noto Sans CJK JP Regular"/>
                <a:cs typeface="Noto Sans CJK JP Regular"/>
              </a:rPr>
              <a:t>制定一个关于数据保护的全球协议，以解决云计算的数据安全弱点。</a:t>
            </a:r>
            <a:r>
              <a:rPr sz="1900" spc="-5" dirty="0">
                <a:latin typeface="Noto Sans CJK JP Regular"/>
                <a:cs typeface="Noto Sans CJK JP Regular"/>
              </a:rPr>
              <a:t>欧 </a:t>
            </a:r>
            <a:r>
              <a:rPr sz="1900" dirty="0">
                <a:latin typeface="Noto Sans CJK JP Regular"/>
                <a:cs typeface="Noto Sans CJK JP Regular"/>
              </a:rPr>
              <a:t>洲网络和信息安全局（</a:t>
            </a:r>
            <a:r>
              <a:rPr sz="1900" dirty="0">
                <a:latin typeface="DejaVu Sans"/>
                <a:cs typeface="DejaVu Sans"/>
              </a:rPr>
              <a:t>ENISA</a:t>
            </a:r>
            <a:r>
              <a:rPr sz="1900" dirty="0">
                <a:latin typeface="Noto Sans CJK JP Regular"/>
                <a:cs typeface="Noto Sans CJK JP Regular"/>
              </a:rPr>
              <a:t>）表示，将推动管理部门要求云计算提</a:t>
            </a:r>
            <a:r>
              <a:rPr sz="1900" spc="-5" dirty="0">
                <a:latin typeface="Noto Sans CJK JP Regular"/>
                <a:cs typeface="Noto Sans CJK JP Regular"/>
              </a:rPr>
              <a:t>供 </a:t>
            </a:r>
            <a:r>
              <a:rPr sz="1900" dirty="0">
                <a:latin typeface="Noto Sans CJK JP Regular"/>
                <a:cs typeface="Noto Sans CJK JP Regular"/>
              </a:rPr>
              <a:t>商必须通知客户有关安全攻击状况</a:t>
            </a:r>
            <a:r>
              <a:rPr sz="1900" spc="-5" dirty="0">
                <a:latin typeface="Noto Sans CJK JP Regular"/>
                <a:cs typeface="Noto Sans CJK JP Regular"/>
              </a:rPr>
              <a:t>。</a:t>
            </a:r>
            <a:endParaRPr sz="1900">
              <a:latin typeface="Noto Sans CJK JP Regular"/>
              <a:cs typeface="Noto Sans CJK JP Regular"/>
            </a:endParaRPr>
          </a:p>
          <a:p>
            <a:pPr marL="12700" marR="5080" indent="40640">
              <a:lnSpc>
                <a:spcPct val="100000"/>
              </a:lnSpc>
              <a:spcBef>
                <a:spcPts val="455"/>
              </a:spcBef>
            </a:pPr>
            <a:r>
              <a:rPr sz="1900" spc="-5" dirty="0">
                <a:latin typeface="DejaVu Sans"/>
                <a:cs typeface="DejaVu Sans"/>
              </a:rPr>
              <a:t>2010</a:t>
            </a:r>
            <a:r>
              <a:rPr sz="1900" dirty="0">
                <a:latin typeface="Noto Sans CJK JP Regular"/>
                <a:cs typeface="Noto Sans CJK JP Regular"/>
              </a:rPr>
              <a:t>年</a:t>
            </a:r>
            <a:r>
              <a:rPr sz="1900" spc="-5" dirty="0">
                <a:latin typeface="DejaVu Sans"/>
                <a:cs typeface="DejaVu Sans"/>
              </a:rPr>
              <a:t>11</a:t>
            </a:r>
            <a:r>
              <a:rPr sz="1900" dirty="0">
                <a:latin typeface="Noto Sans CJK JP Regular"/>
                <a:cs typeface="Noto Sans CJK JP Regular"/>
              </a:rPr>
              <a:t>月，美国</a:t>
            </a:r>
            <a:r>
              <a:rPr sz="1900" spc="-5" dirty="0">
                <a:latin typeface="DejaVu Sans"/>
                <a:cs typeface="DejaVu Sans"/>
              </a:rPr>
              <a:t>CIO</a:t>
            </a:r>
            <a:r>
              <a:rPr sz="1900" dirty="0">
                <a:latin typeface="Noto Sans CJK JP Regular"/>
                <a:cs typeface="Noto Sans CJK JP Regular"/>
              </a:rPr>
              <a:t>委员会发布关于政府机构采用云计算的政府文件</a:t>
            </a:r>
            <a:r>
              <a:rPr sz="1900" spc="-5" dirty="0">
                <a:latin typeface="Noto Sans CJK JP Regular"/>
                <a:cs typeface="Noto Sans CJK JP Regular"/>
              </a:rPr>
              <a:t>， </a:t>
            </a:r>
            <a:r>
              <a:rPr sz="1900" dirty="0">
                <a:latin typeface="Noto Sans CJK JP Regular"/>
                <a:cs typeface="Noto Sans CJK JP Regular"/>
              </a:rPr>
              <a:t>阐述了云计算带来的挑战以及针对云计算的安全防护，要求政府机构</a:t>
            </a:r>
            <a:r>
              <a:rPr sz="1900" spc="-5" dirty="0">
                <a:latin typeface="Noto Sans CJK JP Regular"/>
                <a:cs typeface="Noto Sans CJK JP Regular"/>
              </a:rPr>
              <a:t>评</a:t>
            </a:r>
            <a:endParaRPr sz="1900">
              <a:latin typeface="Noto Sans CJK JP Regular"/>
              <a:cs typeface="Noto Sans CJK JP Regular"/>
            </a:endParaRPr>
          </a:p>
          <a:p>
            <a:pPr marL="12700">
              <a:lnSpc>
                <a:spcPct val="100000"/>
              </a:lnSpc>
            </a:pPr>
            <a:r>
              <a:rPr sz="1900" dirty="0">
                <a:latin typeface="Noto Sans CJK JP Regular"/>
                <a:cs typeface="Noto Sans CJK JP Regular"/>
              </a:rPr>
              <a:t>估云计算相关的安全风险并与自己的安全需求进行比对分析</a:t>
            </a:r>
            <a:r>
              <a:rPr sz="1900" spc="-5" dirty="0">
                <a:latin typeface="Noto Sans CJK JP Regular"/>
                <a:cs typeface="Noto Sans CJK JP Regular"/>
              </a:rPr>
              <a:t>。</a:t>
            </a:r>
            <a:endParaRPr sz="1900">
              <a:latin typeface="Noto Sans CJK JP Regular"/>
              <a:cs typeface="Noto Sans CJK JP Regular"/>
            </a:endParaRPr>
          </a:p>
          <a:p>
            <a:pPr marL="12700" marR="299720">
              <a:lnSpc>
                <a:spcPct val="100000"/>
              </a:lnSpc>
              <a:spcBef>
                <a:spcPts val="455"/>
              </a:spcBef>
            </a:pPr>
            <a:r>
              <a:rPr sz="1900" dirty="0">
                <a:latin typeface="Noto Sans CJK JP Regular"/>
                <a:cs typeface="Noto Sans CJK JP Regular"/>
              </a:rPr>
              <a:t>我国从</a:t>
            </a:r>
            <a:r>
              <a:rPr sz="1900" spc="-5" dirty="0">
                <a:latin typeface="DejaVu Sans"/>
                <a:cs typeface="DejaVu Sans"/>
              </a:rPr>
              <a:t>2010</a:t>
            </a:r>
            <a:r>
              <a:rPr sz="1900" dirty="0">
                <a:latin typeface="Noto Sans CJK JP Regular"/>
                <a:cs typeface="Noto Sans CJK JP Regular"/>
              </a:rPr>
              <a:t>年开始，加强云计算信息安全研究，解决共性技术问题，</a:t>
            </a:r>
            <a:r>
              <a:rPr sz="1900" spc="-5" dirty="0">
                <a:latin typeface="Noto Sans CJK JP Regular"/>
                <a:cs typeface="Noto Sans CJK JP Regular"/>
              </a:rPr>
              <a:t>保 </a:t>
            </a:r>
            <a:r>
              <a:rPr sz="1900" dirty="0">
                <a:latin typeface="Noto Sans CJK JP Regular"/>
                <a:cs typeface="Noto Sans CJK JP Regular"/>
              </a:rPr>
              <a:t>证云计算产业健康、可持续地发展</a:t>
            </a:r>
            <a:r>
              <a:rPr sz="1900" spc="-5" dirty="0">
                <a:latin typeface="Noto Sans CJK JP Regular"/>
                <a:cs typeface="Noto Sans CJK JP Regular"/>
              </a:rPr>
              <a:t>。</a:t>
            </a:r>
            <a:endParaRPr sz="1900">
              <a:latin typeface="Noto Sans CJK JP Regular"/>
              <a:cs typeface="Noto Sans CJK JP Regul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257300" y="272021"/>
            <a:ext cx="6628765" cy="634365"/>
          </a:xfrm>
          <a:prstGeom prst="rect">
            <a:avLst/>
          </a:prstGeom>
        </p:spPr>
        <p:txBody>
          <a:bodyPr vert="horz" wrap="square" lIns="0" tIns="12065" rIns="0" bIns="0" rtlCol="0">
            <a:spAutoFit/>
          </a:bodyPr>
          <a:lstStyle/>
          <a:p>
            <a:pPr marL="12700">
              <a:lnSpc>
                <a:spcPct val="100000"/>
              </a:lnSpc>
              <a:spcBef>
                <a:spcPts val="95"/>
              </a:spcBef>
            </a:pPr>
            <a:r>
              <a:rPr sz="4000" dirty="0"/>
              <a:t>云计算安全标准组织及其进</a:t>
            </a:r>
            <a:r>
              <a:rPr sz="4000" spc="-5" dirty="0"/>
              <a:t>展</a:t>
            </a:r>
            <a:endParaRPr sz="4000"/>
          </a:p>
        </p:txBody>
      </p:sp>
      <p:sp>
        <p:nvSpPr>
          <p:cNvPr id="3" name="object 3"/>
          <p:cNvSpPr txBox="1"/>
          <p:nvPr/>
        </p:nvSpPr>
        <p:spPr>
          <a:xfrm>
            <a:off x="456565" y="1128521"/>
            <a:ext cx="7115175" cy="1793239"/>
          </a:xfrm>
          <a:prstGeom prst="rect">
            <a:avLst/>
          </a:prstGeom>
        </p:spPr>
        <p:txBody>
          <a:bodyPr vert="horz" wrap="square" lIns="0" tIns="73660" rIns="0" bIns="0" rtlCol="0">
            <a:spAutoFit/>
          </a:bodyPr>
          <a:lstStyle/>
          <a:p>
            <a:pPr marL="355600" indent="-342900">
              <a:lnSpc>
                <a:spcPct val="100000"/>
              </a:lnSpc>
              <a:spcBef>
                <a:spcPts val="580"/>
              </a:spcBef>
              <a:buFont typeface="DejaVu Sans"/>
              <a:buChar char="•"/>
              <a:tabLst>
                <a:tab pos="354965" algn="l"/>
                <a:tab pos="355600" algn="l"/>
              </a:tabLst>
            </a:pPr>
            <a:r>
              <a:rPr sz="2000" dirty="0">
                <a:latin typeface="Noto Sans CJK JP Regular"/>
                <a:cs typeface="Noto Sans CJK JP Regular"/>
              </a:rPr>
              <a:t>国际电信联盟</a:t>
            </a:r>
            <a:r>
              <a:rPr sz="2000" spc="-25" dirty="0">
                <a:latin typeface="DejaVu Sans"/>
                <a:cs typeface="DejaVu Sans"/>
              </a:rPr>
              <a:t>ITU-TSG17</a:t>
            </a:r>
            <a:r>
              <a:rPr sz="2000" dirty="0">
                <a:latin typeface="Noto Sans CJK JP Regular"/>
                <a:cs typeface="Noto Sans CJK JP Regular"/>
              </a:rPr>
              <a:t>研究</a:t>
            </a:r>
            <a:r>
              <a:rPr sz="2000" spc="5" dirty="0">
                <a:latin typeface="Noto Sans CJK JP Regular"/>
                <a:cs typeface="Noto Sans CJK JP Regular"/>
              </a:rPr>
              <a:t>组</a:t>
            </a:r>
            <a:endParaRPr sz="2000">
              <a:latin typeface="Noto Sans CJK JP Regular"/>
              <a:cs typeface="Noto Sans CJK JP Regular"/>
            </a:endParaRPr>
          </a:p>
          <a:p>
            <a:pPr marL="355600" marR="5080" indent="-342900">
              <a:lnSpc>
                <a:spcPct val="100000"/>
              </a:lnSpc>
              <a:spcBef>
                <a:spcPts val="480"/>
              </a:spcBef>
              <a:buFont typeface="DejaVu Sans"/>
              <a:buChar char="•"/>
              <a:tabLst>
                <a:tab pos="354965" algn="l"/>
                <a:tab pos="355600" algn="l"/>
              </a:tabLst>
            </a:pPr>
            <a:r>
              <a:rPr sz="2000" dirty="0">
                <a:latin typeface="Noto Sans CJK JP Regular"/>
                <a:cs typeface="Noto Sans CJK JP Regular"/>
              </a:rPr>
              <a:t>结构化信息标准促进组织与分布式管理任务组（</a:t>
            </a:r>
            <a:r>
              <a:rPr sz="2000" spc="-5" dirty="0">
                <a:latin typeface="DejaVu Sans"/>
                <a:cs typeface="DejaVu Sans"/>
              </a:rPr>
              <a:t>Distribute</a:t>
            </a:r>
            <a:r>
              <a:rPr sz="2000" dirty="0">
                <a:latin typeface="DejaVu Sans"/>
                <a:cs typeface="DejaVu Sans"/>
              </a:rPr>
              <a:t>d  </a:t>
            </a:r>
            <a:r>
              <a:rPr sz="2000" spc="-5" dirty="0">
                <a:latin typeface="DejaVu Sans"/>
                <a:cs typeface="DejaVu Sans"/>
              </a:rPr>
              <a:t>Management </a:t>
            </a:r>
            <a:r>
              <a:rPr sz="2000" spc="-85" dirty="0">
                <a:latin typeface="DejaVu Sans"/>
                <a:cs typeface="DejaVu Sans"/>
              </a:rPr>
              <a:t>Task</a:t>
            </a:r>
            <a:r>
              <a:rPr sz="2000" spc="-10" dirty="0">
                <a:latin typeface="DejaVu Sans"/>
                <a:cs typeface="DejaVu Sans"/>
              </a:rPr>
              <a:t> </a:t>
            </a:r>
            <a:r>
              <a:rPr sz="2000" spc="-15" dirty="0">
                <a:latin typeface="DejaVu Sans"/>
                <a:cs typeface="DejaVu Sans"/>
              </a:rPr>
              <a:t>Force</a:t>
            </a:r>
            <a:r>
              <a:rPr sz="2000" spc="-15" dirty="0">
                <a:latin typeface="Noto Sans CJK JP Regular"/>
                <a:cs typeface="Noto Sans CJK JP Regular"/>
              </a:rPr>
              <a:t>，</a:t>
            </a:r>
            <a:r>
              <a:rPr sz="2000" spc="-15" dirty="0">
                <a:latin typeface="DejaVu Sans"/>
                <a:cs typeface="DejaVu Sans"/>
              </a:rPr>
              <a:t>DMTF</a:t>
            </a:r>
            <a:r>
              <a:rPr sz="2000" spc="-15" dirty="0">
                <a:latin typeface="Noto Sans CJK JP Regular"/>
                <a:cs typeface="Noto Sans CJK JP Regular"/>
              </a:rPr>
              <a:t>）</a:t>
            </a:r>
            <a:endParaRPr sz="2000">
              <a:latin typeface="Noto Sans CJK JP Regular"/>
              <a:cs typeface="Noto Sans CJK JP Regular"/>
            </a:endParaRPr>
          </a:p>
          <a:p>
            <a:pPr marL="355600" indent="-342900">
              <a:lnSpc>
                <a:spcPct val="100000"/>
              </a:lnSpc>
              <a:spcBef>
                <a:spcPts val="480"/>
              </a:spcBef>
              <a:buChar char="•"/>
              <a:tabLst>
                <a:tab pos="354965" algn="l"/>
                <a:tab pos="355600" algn="l"/>
              </a:tabLst>
            </a:pPr>
            <a:r>
              <a:rPr sz="2000" spc="-25" dirty="0">
                <a:latin typeface="DejaVu Sans"/>
                <a:cs typeface="DejaVu Sans"/>
              </a:rPr>
              <a:t>ITU-TSG17</a:t>
            </a:r>
            <a:r>
              <a:rPr sz="2000" dirty="0">
                <a:latin typeface="Noto Sans CJK JP Regular"/>
                <a:cs typeface="Noto Sans CJK JP Regular"/>
              </a:rPr>
              <a:t>研究</a:t>
            </a:r>
            <a:r>
              <a:rPr sz="2000" spc="5" dirty="0">
                <a:latin typeface="Noto Sans CJK JP Regular"/>
                <a:cs typeface="Noto Sans CJK JP Regular"/>
              </a:rPr>
              <a:t>组</a:t>
            </a:r>
            <a:endParaRPr sz="2000">
              <a:latin typeface="Noto Sans CJK JP Regular"/>
              <a:cs typeface="Noto Sans CJK JP Regular"/>
            </a:endParaRPr>
          </a:p>
          <a:p>
            <a:pPr marL="355600" indent="-342900">
              <a:lnSpc>
                <a:spcPct val="100000"/>
              </a:lnSpc>
              <a:spcBef>
                <a:spcPts val="480"/>
              </a:spcBef>
              <a:buFont typeface="DejaVu Sans"/>
              <a:buChar char="•"/>
              <a:tabLst>
                <a:tab pos="354965" algn="l"/>
                <a:tab pos="355600" algn="l"/>
              </a:tabLst>
            </a:pPr>
            <a:r>
              <a:rPr sz="2000" dirty="0">
                <a:latin typeface="Noto Sans CJK JP Regular"/>
                <a:cs typeface="Noto Sans CJK JP Regular"/>
              </a:rPr>
              <a:t>云安全联盟</a:t>
            </a:r>
            <a:r>
              <a:rPr sz="2000" spc="-5" dirty="0">
                <a:latin typeface="Noto Sans CJK JP Regular"/>
                <a:cs typeface="Noto Sans CJK JP Regular"/>
              </a:rPr>
              <a:t>（</a:t>
            </a:r>
            <a:r>
              <a:rPr sz="2000" spc="-5" dirty="0">
                <a:latin typeface="DejaVu Sans"/>
                <a:cs typeface="DejaVu Sans"/>
              </a:rPr>
              <a:t>Cloud</a:t>
            </a:r>
            <a:r>
              <a:rPr sz="2000" spc="-10" dirty="0">
                <a:latin typeface="DejaVu Sans"/>
                <a:cs typeface="DejaVu Sans"/>
              </a:rPr>
              <a:t> </a:t>
            </a:r>
            <a:r>
              <a:rPr sz="2000" spc="-5" dirty="0">
                <a:latin typeface="DejaVu Sans"/>
                <a:cs typeface="DejaVu Sans"/>
              </a:rPr>
              <a:t>Security </a:t>
            </a:r>
            <a:r>
              <a:rPr sz="2000" dirty="0">
                <a:latin typeface="DejaVu Sans"/>
                <a:cs typeface="DejaVu Sans"/>
              </a:rPr>
              <a:t>Alliance</a:t>
            </a:r>
            <a:r>
              <a:rPr sz="2000" dirty="0">
                <a:latin typeface="Noto Sans CJK JP Regular"/>
                <a:cs typeface="Noto Sans CJK JP Regular"/>
              </a:rPr>
              <a:t>，</a:t>
            </a:r>
            <a:r>
              <a:rPr sz="2000" dirty="0">
                <a:latin typeface="DejaVu Sans"/>
                <a:cs typeface="DejaVu Sans"/>
              </a:rPr>
              <a:t>CSA</a:t>
            </a:r>
            <a:r>
              <a:rPr sz="2000" dirty="0">
                <a:latin typeface="Noto Sans CJK JP Regular"/>
                <a:cs typeface="Noto Sans CJK JP Regular"/>
              </a:rPr>
              <a:t>）</a:t>
            </a:r>
            <a:endParaRPr sz="2000">
              <a:latin typeface="Noto Sans CJK JP Regular"/>
              <a:cs typeface="Noto Sans CJK JP Regular"/>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TotalTime>
  <Words>1326</Words>
  <Application>Microsoft Office PowerPoint</Application>
  <PresentationFormat>全屏显示(16:9)</PresentationFormat>
  <Paragraphs>241</Paragraphs>
  <Slides>60</Slides>
  <Notes>0</Notes>
  <HiddenSlides>0</HiddenSlides>
  <MMClips>0</MMClips>
  <ScaleCrop>false</ScaleCrop>
  <HeadingPairs>
    <vt:vector size="6" baseType="variant">
      <vt:variant>
        <vt:lpstr>主题</vt:lpstr>
      </vt:variant>
      <vt:variant>
        <vt:i4>1</vt:i4>
      </vt:variant>
      <vt:variant>
        <vt:lpstr>嵌入 OLE 服务器</vt:lpstr>
      </vt:variant>
      <vt:variant>
        <vt:i4>1</vt:i4>
      </vt:variant>
      <vt:variant>
        <vt:lpstr>幻灯片标题</vt:lpstr>
      </vt:variant>
      <vt:variant>
        <vt:i4>60</vt:i4>
      </vt:variant>
    </vt:vector>
  </HeadingPairs>
  <TitlesOfParts>
    <vt:vector size="62" baseType="lpstr">
      <vt:lpstr>Office Theme</vt:lpstr>
      <vt:lpstr>Visio</vt:lpstr>
      <vt:lpstr>幻灯片 1</vt:lpstr>
      <vt:lpstr>云计算原理与实践</vt:lpstr>
      <vt:lpstr>《云计算原理与实践》课程总览</vt:lpstr>
      <vt:lpstr>Outline</vt:lpstr>
      <vt:lpstr>7.1 云安全概述</vt:lpstr>
      <vt:lpstr>7.1.1 云计算安全挑战</vt:lpstr>
      <vt:lpstr>7.1.2 云计算安全现状</vt:lpstr>
      <vt:lpstr>各国政府对云计算安全的关注</vt:lpstr>
      <vt:lpstr>云计算安全标准组织及其进展</vt:lpstr>
      <vt:lpstr>7.1.3 云计算安全技术框架</vt:lpstr>
      <vt:lpstr>7.1.4 云计算安全关键技术</vt:lpstr>
      <vt:lpstr>云计算安全需求的重点</vt:lpstr>
      <vt:lpstr>7.2 虚拟机安全</vt:lpstr>
      <vt:lpstr>7.2.1 虚拟化软件栈安全威胁</vt:lpstr>
      <vt:lpstr>1．攻击来源</vt:lpstr>
      <vt:lpstr>2．安全威胁</vt:lpstr>
      <vt:lpstr>3．攻击方式</vt:lpstr>
      <vt:lpstr>DMA攻击</vt:lpstr>
      <vt:lpstr>多重映射和虚拟机跨域访问</vt:lpstr>
      <vt:lpstr>跨虚拟机的Cache攻击</vt:lpstr>
      <vt:lpstr>快照、内存转存威胁</vt:lpstr>
      <vt:lpstr>物理攻击和线路窃听</vt:lpstr>
      <vt:lpstr>7.2.2 虚拟化软件栈安全防御</vt:lpstr>
      <vt:lpstr>7.2.3 虚拟化安全总结</vt:lpstr>
      <vt:lpstr>7.3 云存储安全</vt:lpstr>
      <vt:lpstr>7.3.1 云存储的安全需求</vt:lpstr>
      <vt:lpstr>7.3.2 安全云存储系统概述</vt:lpstr>
      <vt:lpstr>安全云存储系统设计的一般原则</vt:lpstr>
      <vt:lpstr>安全云存储系统的现状</vt:lpstr>
      <vt:lpstr>7.3.3 安全云存储系统的一般架构</vt:lpstr>
      <vt:lpstr>安全云存储系统的通用架构</vt:lpstr>
      <vt:lpstr>7.3.4 安全云存储系统的关键技术</vt:lpstr>
      <vt:lpstr>1．安全、高效的密钥生成管理分发机制</vt:lpstr>
      <vt:lpstr>2．基于属性的加密方式</vt:lpstr>
      <vt:lpstr>3．基于密文的搜索方式</vt:lpstr>
      <vt:lpstr>4．基于密文的重复数据删除技术</vt:lpstr>
      <vt:lpstr>5．基于密文的数据持有性证明</vt:lpstr>
      <vt:lpstr>6．数据的可信删除</vt:lpstr>
      <vt:lpstr>7.4 云数据安全</vt:lpstr>
      <vt:lpstr>7.4.1 云数据面临的安全威胁</vt:lpstr>
      <vt:lpstr>7.4.2 云数据安全研究内容</vt:lpstr>
      <vt:lpstr>7.4.3 云数据安全研究进展</vt:lpstr>
      <vt:lpstr>1．云数据安全验证研究进展</vt:lpstr>
      <vt:lpstr>2．云数据安全共享研究进展</vt:lpstr>
      <vt:lpstr>3．云数据安全查询研究</vt:lpstr>
      <vt:lpstr>4．云数据安全计算研究</vt:lpstr>
      <vt:lpstr>7.5 实践：全同态加密算法</vt:lpstr>
      <vt:lpstr>7.5.1 HElib库的调试与分析</vt:lpstr>
      <vt:lpstr>HElib库的调试过程</vt:lpstr>
      <vt:lpstr>幻灯片 50</vt:lpstr>
      <vt:lpstr>FHE-CODE的调试过程</vt:lpstr>
      <vt:lpstr>7.5.3 全同态加密方案对比与分析</vt:lpstr>
      <vt:lpstr>幻灯片 53</vt:lpstr>
      <vt:lpstr>7.5.3 全同态加密方案对比与分析</vt:lpstr>
      <vt:lpstr>小结</vt:lpstr>
      <vt:lpstr>课内复习</vt:lpstr>
      <vt:lpstr>课外思考</vt:lpstr>
      <vt:lpstr>动手实践1</vt:lpstr>
      <vt:lpstr>动手实践2</vt:lpstr>
      <vt:lpstr>Thanks!</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cp:lastModifiedBy>china</cp:lastModifiedBy>
  <cp:revision>10</cp:revision>
  <dcterms:created xsi:type="dcterms:W3CDTF">2018-11-08T12:52:42Z</dcterms:created>
  <dcterms:modified xsi:type="dcterms:W3CDTF">2018-11-08T13:06:12Z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2018-11-08T00:00:00Z</vt:filetime>
  </property>
  <property fmtid="{D5CDD505-2E9C-101B-9397-08002B2CF9AE}" pid="3" name="LastSaved">
    <vt:filetime>2018-11-08T00:00:00Z</vt:filetime>
  </property>
</Properties>
</file>